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 id="2147483672" r:id="rId5"/>
  </p:sldMasterIdLst>
  <p:notesMasterIdLst>
    <p:notesMasterId r:id="rId16"/>
  </p:notesMasterIdLst>
  <p:sldIdLst>
    <p:sldId id="257" r:id="rId6"/>
    <p:sldId id="258" r:id="rId7"/>
    <p:sldId id="260" r:id="rId8"/>
    <p:sldId id="259" r:id="rId9"/>
    <p:sldId id="349" r:id="rId10"/>
    <p:sldId id="261" r:id="rId11"/>
    <p:sldId id="262" r:id="rId12"/>
    <p:sldId id="263" r:id="rId13"/>
    <p:sldId id="348" r:id="rId14"/>
    <p:sldId id="35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886" autoAdjust="0"/>
  </p:normalViewPr>
  <p:slideViewPr>
    <p:cSldViewPr snapToGrid="0">
      <p:cViewPr varScale="1">
        <p:scale>
          <a:sx n="47" d="100"/>
          <a:sy n="47" d="100"/>
        </p:scale>
        <p:origin x="1620"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8E7C4-AE6E-4E92-823D-CD303E7CD663}" type="datetimeFigureOut">
              <a:rPr lang="en-GB" smtClean="0"/>
              <a:t>31/03/2026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70A5B-20EF-4E48-A8DF-DE0859632388}" type="slidenum">
              <a:rPr lang="en-GB" smtClean="0"/>
              <a:t>‹#›</a:t>
            </a:fld>
            <a:endParaRPr lang="en-GB"/>
          </a:p>
        </p:txBody>
      </p:sp>
    </p:spTree>
    <p:extLst>
      <p:ext uri="{BB962C8B-B14F-4D97-AF65-F5344CB8AC3E}">
        <p14:creationId xmlns:p14="http://schemas.microsoft.com/office/powerpoint/2010/main" val="1275085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fad.org.uk/ask-the-family#WhatAlreadyKno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DE206-A347-4719-99FF-7A7ED2C9242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504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Research Findings</a:t>
            </a:r>
          </a:p>
          <a:p>
            <a:r>
              <a:rPr lang="en-GB" sz="1200" kern="1200" dirty="0">
                <a:solidFill>
                  <a:schemeClr val="tx1"/>
                </a:solidFill>
                <a:effectLst/>
                <a:latin typeface="+mn-lt"/>
                <a:ea typeface="+mn-ea"/>
                <a:cs typeface="+mn-cs"/>
              </a:rPr>
              <a:t>The following points are drawn from a recent summary of research to support the understanding of a whole family approach:</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Love is a powerful motivator for family members, but services generally don’t recognise this and see families’ interest, tenacity and passion as interfering and troublemaking.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Families recognise that services cannot always share information with them, but they do want to be listened to and treated with dignity and respect.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Services believe they solely hold the risk for any decisions made; however, risk can be shared by including family members and their loved ones in decision-making.</a:t>
            </a:r>
          </a:p>
          <a:p>
            <a:endParaRPr lang="en-GB" sz="1200" kern="1200" dirty="0">
              <a:solidFill>
                <a:schemeClr val="tx1"/>
              </a:solidFill>
              <a:effectLst/>
              <a:latin typeface="+mn-lt"/>
              <a:ea typeface="+mn-ea"/>
              <a:cs typeface="+mn-cs"/>
            </a:endParaRPr>
          </a:p>
          <a:p>
            <a:r>
              <a:rPr lang="en-GB" dirty="0"/>
              <a:t>Link to research project &amp; summary: </a:t>
            </a:r>
            <a:r>
              <a:rPr lang="en-GB" dirty="0">
                <a:hlinkClick r:id="rId3"/>
              </a:rPr>
              <a:t>Ask The Family - SFAD</a:t>
            </a:r>
            <a:endParaRPr lang="en-GB" dirty="0"/>
          </a:p>
        </p:txBody>
      </p:sp>
      <p:sp>
        <p:nvSpPr>
          <p:cNvPr id="4" name="Slide Number Placeholder 3"/>
          <p:cNvSpPr>
            <a:spLocks noGrp="1"/>
          </p:cNvSpPr>
          <p:nvPr>
            <p:ph type="sldNum" sz="quarter" idx="5"/>
          </p:nvPr>
        </p:nvSpPr>
        <p:spPr/>
        <p:txBody>
          <a:bodyPr/>
          <a:lstStyle/>
          <a:p>
            <a:fld id="{19B155CF-3BCF-4807-9419-C76CA8408ABA}" type="slidenum">
              <a:rPr lang="en-GB" smtClean="0"/>
              <a:t>3</a:t>
            </a:fld>
            <a:endParaRPr lang="en-GB"/>
          </a:p>
        </p:txBody>
      </p:sp>
    </p:spTree>
    <p:extLst>
      <p:ext uri="{BB962C8B-B14F-4D97-AF65-F5344CB8AC3E}">
        <p14:creationId xmlns:p14="http://schemas.microsoft.com/office/powerpoint/2010/main" val="263955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GB" sz="1200" dirty="0">
                <a:effectLst/>
                <a:ea typeface="Times New Roman" panose="02020603050405020304" pitchFamily="18" charset="0"/>
                <a:cs typeface="Aptos" panose="020B0004020202020204" pitchFamily="34" charset="0"/>
              </a:rPr>
              <a:t>Suggestions for conversations: </a:t>
            </a:r>
          </a:p>
          <a:p>
            <a:pPr marL="0" lvl="0" indent="0">
              <a:buFont typeface="+mj-lt"/>
              <a:buNone/>
            </a:pPr>
            <a:endParaRPr lang="en-GB" sz="1200" dirty="0">
              <a:effectLst/>
              <a:ea typeface="Times New Roman" panose="02020603050405020304" pitchFamily="18" charset="0"/>
              <a:cs typeface="Aptos" panose="020B0004020202020204" pitchFamily="34" charset="0"/>
            </a:endParaRPr>
          </a:p>
          <a:p>
            <a:pPr marL="342900" lvl="0" indent="-342900">
              <a:buFont typeface="+mj-lt"/>
              <a:buAutoNum type="arabicPeriod"/>
            </a:pPr>
            <a:r>
              <a:rPr lang="en-GB" sz="1200" dirty="0">
                <a:effectLst/>
                <a:ea typeface="Times New Roman" panose="02020603050405020304" pitchFamily="18" charset="0"/>
                <a:cs typeface="Aptos" panose="020B0004020202020204" pitchFamily="34" charset="0"/>
              </a:rPr>
              <a:t>Who’s in your life who helps you? </a:t>
            </a:r>
            <a:endParaRPr lang="en-GB" sz="1200" dirty="0">
              <a:effectLst/>
              <a:ea typeface="Aptos" panose="020B0004020202020204" pitchFamily="34" charset="0"/>
              <a:cs typeface="Aptos" panose="020B0004020202020204" pitchFamily="34" charset="0"/>
            </a:endParaRPr>
          </a:p>
          <a:p>
            <a:pPr marL="342900" lvl="0" indent="-342900">
              <a:buFont typeface="+mj-lt"/>
              <a:buAutoNum type="arabicPeriod"/>
            </a:pPr>
            <a:r>
              <a:rPr lang="en-GB" sz="1200" dirty="0">
                <a:effectLst/>
                <a:ea typeface="Times New Roman" panose="02020603050405020304" pitchFamily="18" charset="0"/>
                <a:cs typeface="Aptos" panose="020B0004020202020204" pitchFamily="34" charset="0"/>
              </a:rPr>
              <a:t>Who are your dependents? </a:t>
            </a:r>
            <a:endParaRPr lang="en-GB" sz="1200" dirty="0">
              <a:effectLst/>
              <a:ea typeface="Aptos" panose="020B0004020202020204" pitchFamily="34" charset="0"/>
              <a:cs typeface="Aptos" panose="020B0004020202020204" pitchFamily="34" charset="0"/>
            </a:endParaRPr>
          </a:p>
          <a:p>
            <a:pPr marL="342900" lvl="0" indent="-342900">
              <a:buFont typeface="+mj-lt"/>
              <a:buAutoNum type="arabicPeriod"/>
            </a:pPr>
            <a:r>
              <a:rPr lang="en-GB" sz="1200" dirty="0">
                <a:effectLst/>
                <a:ea typeface="Times New Roman" panose="02020603050405020304" pitchFamily="18" charset="0"/>
                <a:cs typeface="Aptos" panose="020B0004020202020204" pitchFamily="34" charset="0"/>
              </a:rPr>
              <a:t>Who loves you/do you love?</a:t>
            </a:r>
            <a:endParaRPr lang="en-GB" sz="1200" dirty="0">
              <a:effectLst/>
              <a:ea typeface="Aptos" panose="020B0004020202020204" pitchFamily="34" charset="0"/>
              <a:cs typeface="Aptos" panose="020B0004020202020204" pitchFamily="34" charset="0"/>
            </a:endParaRPr>
          </a:p>
          <a:p>
            <a:pPr marL="342900" lvl="0" indent="-342900">
              <a:buFont typeface="+mj-lt"/>
              <a:buAutoNum type="arabicPeriod"/>
            </a:pPr>
            <a:r>
              <a:rPr lang="en-GB" sz="1200" dirty="0">
                <a:effectLst/>
                <a:ea typeface="Times New Roman" panose="02020603050405020304" pitchFamily="18" charset="0"/>
                <a:cs typeface="Aptos" panose="020B0004020202020204" pitchFamily="34" charset="0"/>
              </a:rPr>
              <a:t>What would be the most helpful way for them to participate in your recovery? </a:t>
            </a:r>
            <a:endParaRPr lang="en-GB" sz="1200" dirty="0">
              <a:effectLst/>
              <a:ea typeface="Aptos" panose="020B0004020202020204" pitchFamily="34" charset="0"/>
              <a:cs typeface="Aptos" panose="020B0004020202020204" pitchFamily="34" charset="0"/>
            </a:endParaRPr>
          </a:p>
          <a:p>
            <a:pPr marL="342900" lvl="0" indent="-342900">
              <a:buFont typeface="+mj-lt"/>
              <a:buAutoNum type="arabicPeriod"/>
            </a:pPr>
            <a:r>
              <a:rPr lang="en-GB" sz="1200" dirty="0">
                <a:effectLst/>
                <a:ea typeface="Times New Roman" panose="02020603050405020304" pitchFamily="18" charset="0"/>
                <a:cs typeface="Aptos" panose="020B0004020202020204" pitchFamily="34" charset="0"/>
              </a:rPr>
              <a:t>How can we involve them? </a:t>
            </a:r>
            <a:endParaRPr lang="en-GB" sz="1200" dirty="0">
              <a:effectLst/>
              <a:ea typeface="Aptos" panose="020B0004020202020204" pitchFamily="34" charset="0"/>
              <a:cs typeface="Aptos" panose="020B0004020202020204" pitchFamily="34" charset="0"/>
            </a:endParaRPr>
          </a:p>
          <a:p>
            <a:pPr marL="0" indent="0">
              <a:buNone/>
            </a:pPr>
            <a:endParaRPr lang="en-GB" sz="1200" dirty="0">
              <a:effectLst/>
              <a:ea typeface="Aptos" panose="020B0004020202020204" pitchFamily="34" charset="0"/>
              <a:cs typeface="Aptos" panose="020B0004020202020204" pitchFamily="34" charset="0"/>
            </a:endParaRPr>
          </a:p>
          <a:p>
            <a:pPr marL="0" indent="0">
              <a:buNone/>
            </a:pPr>
            <a:r>
              <a:rPr lang="en-GB" sz="1200" dirty="0">
                <a:effectLst/>
                <a:ea typeface="Aptos" panose="020B0004020202020204" pitchFamily="34" charset="0"/>
                <a:cs typeface="Aptos" panose="020B0004020202020204" pitchFamily="34" charset="0"/>
              </a:rPr>
              <a:t>Upon meeting the family member:</a:t>
            </a:r>
          </a:p>
          <a:p>
            <a:pPr marL="342900" lvl="0" indent="-342900">
              <a:buFont typeface="+mj-lt"/>
              <a:buAutoNum type="arabicPeriod"/>
            </a:pPr>
            <a:r>
              <a:rPr lang="en-GB" sz="1200" dirty="0">
                <a:effectLst/>
                <a:ea typeface="Times New Roman" panose="02020603050405020304" pitchFamily="18" charset="0"/>
                <a:cs typeface="Aptos" panose="020B0004020202020204" pitchFamily="34" charset="0"/>
              </a:rPr>
              <a:t>How are you? How can I help you? What support do you need? Would you like to be involved in your loved one’s care and how? </a:t>
            </a:r>
            <a:endParaRPr lang="en-GB" sz="1200" dirty="0">
              <a:effectLst/>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9B155CF-3BCF-4807-9419-C76CA8408ABA}" type="slidenum">
              <a:rPr lang="en-GB" smtClean="0"/>
              <a:t>4</a:t>
            </a:fld>
            <a:endParaRPr lang="en-GB"/>
          </a:p>
        </p:txBody>
      </p:sp>
    </p:spTree>
    <p:extLst>
      <p:ext uri="{BB962C8B-B14F-4D97-AF65-F5344CB8AC3E}">
        <p14:creationId xmlns:p14="http://schemas.microsoft.com/office/powerpoint/2010/main" val="157888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1965B-0BF7-E285-BBF8-CBD9C8BD4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992C5-2C35-A76E-D9F1-3061AD6B1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89D37-D7AA-A39D-0D48-84FE4A648D2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376C5FD-0DBD-D5E5-8F39-FF5214C8B4F7}"/>
              </a:ext>
            </a:extLst>
          </p:cNvPr>
          <p:cNvSpPr>
            <a:spLocks noGrp="1"/>
          </p:cNvSpPr>
          <p:nvPr>
            <p:ph type="sldNum" sz="quarter" idx="5"/>
          </p:nvPr>
        </p:nvSpPr>
        <p:spPr/>
        <p:txBody>
          <a:bodyPr/>
          <a:lstStyle/>
          <a:p>
            <a:fld id="{19B155CF-3BCF-4807-9419-C76CA8408ABA}" type="slidenum">
              <a:rPr lang="en-GB" smtClean="0"/>
              <a:t>5</a:t>
            </a:fld>
            <a:endParaRPr lang="en-GB"/>
          </a:p>
        </p:txBody>
      </p:sp>
    </p:spTree>
    <p:extLst>
      <p:ext uri="{BB962C8B-B14F-4D97-AF65-F5344CB8AC3E}">
        <p14:creationId xmlns:p14="http://schemas.microsoft.com/office/powerpoint/2010/main" val="135269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B155CF-3BCF-4807-9419-C76CA8408ABA}" type="slidenum">
              <a:rPr lang="en-GB" smtClean="0"/>
              <a:t>6</a:t>
            </a:fld>
            <a:endParaRPr lang="en-GB"/>
          </a:p>
        </p:txBody>
      </p:sp>
    </p:spTree>
    <p:extLst>
      <p:ext uri="{BB962C8B-B14F-4D97-AF65-F5344CB8AC3E}">
        <p14:creationId xmlns:p14="http://schemas.microsoft.com/office/powerpoint/2010/main" val="151928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talk through </a:t>
            </a:r>
            <a:r>
              <a:rPr lang="en-GB" sz="1200" b="1" kern="1200" dirty="0">
                <a:solidFill>
                  <a:schemeClr val="tx1"/>
                </a:solidFill>
                <a:effectLst/>
                <a:latin typeface="+mn-lt"/>
                <a:ea typeface="+mn-ea"/>
                <a:cs typeface="+mn-cs"/>
              </a:rPr>
              <a:t>a practical example</a:t>
            </a:r>
            <a:r>
              <a:rPr lang="en-GB" sz="1200" kern="1200" dirty="0">
                <a:solidFill>
                  <a:schemeClr val="tx1"/>
                </a:solidFill>
                <a:effectLst/>
                <a:latin typeface="+mn-lt"/>
                <a:ea typeface="+mn-ea"/>
                <a:cs typeface="+mn-cs"/>
              </a:rPr>
              <a:t> of what a whole family approach looks like.  One of the key characteristics of this approach is to be </a:t>
            </a:r>
            <a:r>
              <a:rPr lang="en-GB" sz="1200" b="1" kern="1200" dirty="0">
                <a:solidFill>
                  <a:schemeClr val="tx1"/>
                </a:solidFill>
                <a:effectLst/>
                <a:latin typeface="+mn-lt"/>
                <a:ea typeface="+mn-ea"/>
                <a:cs typeface="+mn-cs"/>
              </a:rPr>
              <a:t>Family Inclusive</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19B155CF-3BCF-4807-9419-C76CA8408ABA}" type="slidenum">
              <a:rPr lang="en-GB" smtClean="0"/>
              <a:t>7</a:t>
            </a:fld>
            <a:endParaRPr lang="en-GB"/>
          </a:p>
        </p:txBody>
      </p:sp>
    </p:spTree>
    <p:extLst>
      <p:ext uri="{BB962C8B-B14F-4D97-AF65-F5344CB8AC3E}">
        <p14:creationId xmlns:p14="http://schemas.microsoft.com/office/powerpoint/2010/main" val="215601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0BFB0-67E6-0E16-6396-5F3255839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51520-E917-9D03-0FA9-56AFD51CB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6618C-5CF5-60DA-9277-78B56CED66FE}"/>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Let's talk through </a:t>
            </a:r>
            <a:r>
              <a:rPr lang="en-GB" sz="1200" b="1" kern="1200" dirty="0">
                <a:solidFill>
                  <a:schemeClr val="tx1"/>
                </a:solidFill>
                <a:effectLst/>
                <a:latin typeface="+mn-lt"/>
                <a:ea typeface="+mn-ea"/>
                <a:cs typeface="+mn-cs"/>
              </a:rPr>
              <a:t>a practical example</a:t>
            </a:r>
            <a:r>
              <a:rPr lang="en-GB" sz="1200" kern="1200" dirty="0">
                <a:solidFill>
                  <a:schemeClr val="tx1"/>
                </a:solidFill>
                <a:effectLst/>
                <a:latin typeface="+mn-lt"/>
                <a:ea typeface="+mn-ea"/>
                <a:cs typeface="+mn-cs"/>
              </a:rPr>
              <a:t> of what a whole family approach looks like.  One of the key characteristics of this approach is to be </a:t>
            </a:r>
            <a:r>
              <a:rPr lang="en-GB" sz="1200" b="1" kern="1200" dirty="0">
                <a:solidFill>
                  <a:schemeClr val="tx1"/>
                </a:solidFill>
                <a:effectLst/>
                <a:latin typeface="+mn-lt"/>
                <a:ea typeface="+mn-ea"/>
                <a:cs typeface="+mn-cs"/>
              </a:rPr>
              <a:t>Family Inclusive</a:t>
            </a:r>
            <a:r>
              <a:rPr lang="en-GB" sz="1200" kern="1200" dirty="0">
                <a:solidFill>
                  <a:schemeClr val="tx1"/>
                </a:solidFill>
                <a:effectLst/>
                <a:latin typeface="+mn-lt"/>
                <a:ea typeface="+mn-ea"/>
                <a:cs typeface="+mn-cs"/>
              </a:rPr>
              <a:t>.  </a:t>
            </a:r>
          </a:p>
          <a:p>
            <a:endParaRPr lang="en-GB" dirty="0"/>
          </a:p>
        </p:txBody>
      </p:sp>
      <p:sp>
        <p:nvSpPr>
          <p:cNvPr id="4" name="Slide Number Placeholder 3">
            <a:extLst>
              <a:ext uri="{FF2B5EF4-FFF2-40B4-BE49-F238E27FC236}">
                <a16:creationId xmlns:a16="http://schemas.microsoft.com/office/drawing/2014/main" id="{0C79B375-C16F-8F3A-4A79-595D7DF3B760}"/>
              </a:ext>
            </a:extLst>
          </p:cNvPr>
          <p:cNvSpPr>
            <a:spLocks noGrp="1"/>
          </p:cNvSpPr>
          <p:nvPr>
            <p:ph type="sldNum" sz="quarter" idx="5"/>
          </p:nvPr>
        </p:nvSpPr>
        <p:spPr/>
        <p:txBody>
          <a:bodyPr/>
          <a:lstStyle/>
          <a:p>
            <a:fld id="{19B155CF-3BCF-4807-9419-C76CA8408ABA}" type="slidenum">
              <a:rPr lang="en-GB" smtClean="0"/>
              <a:t>8</a:t>
            </a:fld>
            <a:endParaRPr lang="en-GB"/>
          </a:p>
        </p:txBody>
      </p:sp>
    </p:spTree>
    <p:extLst>
      <p:ext uri="{BB962C8B-B14F-4D97-AF65-F5344CB8AC3E}">
        <p14:creationId xmlns:p14="http://schemas.microsoft.com/office/powerpoint/2010/main" val="1082715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B155CF-3BCF-4807-9419-C76CA8408ABA}" type="slidenum">
              <a:rPr lang="en-GB" smtClean="0"/>
              <a:t>9</a:t>
            </a:fld>
            <a:endParaRPr lang="en-GB"/>
          </a:p>
        </p:txBody>
      </p:sp>
    </p:spTree>
    <p:extLst>
      <p:ext uri="{BB962C8B-B14F-4D97-AF65-F5344CB8AC3E}">
        <p14:creationId xmlns:p14="http://schemas.microsoft.com/office/powerpoint/2010/main" val="160620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770A5B-20EF-4E48-A8DF-DE0859632388}" type="slidenum">
              <a:rPr lang="en-GB" smtClean="0"/>
              <a:t>10</a:t>
            </a:fld>
            <a:endParaRPr lang="en-GB"/>
          </a:p>
        </p:txBody>
      </p:sp>
    </p:spTree>
    <p:extLst>
      <p:ext uri="{BB962C8B-B14F-4D97-AF65-F5344CB8AC3E}">
        <p14:creationId xmlns:p14="http://schemas.microsoft.com/office/powerpoint/2010/main" val="351793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4737-78CB-E9E1-4A8D-D5009D7B02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72E947-BB87-D2D7-72B2-433955C258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87D581-572B-8A0E-43B6-05D027DA45A2}"/>
              </a:ext>
            </a:extLst>
          </p:cNvPr>
          <p:cNvSpPr>
            <a:spLocks noGrp="1"/>
          </p:cNvSpPr>
          <p:nvPr>
            <p:ph type="dt" sz="half" idx="10"/>
          </p:nvPr>
        </p:nvSpPr>
        <p:spPr/>
        <p:txBody>
          <a:bodyPr/>
          <a:lstStyle/>
          <a:p>
            <a:fld id="{9AADD23F-BE7F-4BFA-AF6D-9DD6796D24FE}" type="datetimeFigureOut">
              <a:rPr lang="en-GB" smtClean="0"/>
              <a:t>31/03/2026</a:t>
            </a:fld>
            <a:endParaRPr lang="en-GB"/>
          </a:p>
        </p:txBody>
      </p:sp>
      <p:sp>
        <p:nvSpPr>
          <p:cNvPr id="5" name="Footer Placeholder 4">
            <a:extLst>
              <a:ext uri="{FF2B5EF4-FFF2-40B4-BE49-F238E27FC236}">
                <a16:creationId xmlns:a16="http://schemas.microsoft.com/office/drawing/2014/main" id="{A112A315-D064-CB66-B979-6493779E67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ED010A-5FE5-23B4-1F0B-6E110997919E}"/>
              </a:ext>
            </a:extLst>
          </p:cNvPr>
          <p:cNvSpPr>
            <a:spLocks noGrp="1"/>
          </p:cNvSpPr>
          <p:nvPr>
            <p:ph type="sldNum" sz="quarter" idx="12"/>
          </p:nvPr>
        </p:nvSpPr>
        <p:spPr/>
        <p:txBody>
          <a:bodyPr/>
          <a:lstStyle/>
          <a:p>
            <a:fld id="{2F040BC5-3B38-4573-88B8-2594EF925057}" type="slidenum">
              <a:rPr lang="en-GB" smtClean="0"/>
              <a:t>‹#›</a:t>
            </a:fld>
            <a:endParaRPr lang="en-GB"/>
          </a:p>
        </p:txBody>
      </p:sp>
    </p:spTree>
    <p:extLst>
      <p:ext uri="{BB962C8B-B14F-4D97-AF65-F5344CB8AC3E}">
        <p14:creationId xmlns:p14="http://schemas.microsoft.com/office/powerpoint/2010/main" val="106889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B009-354C-92F0-0BC6-E8D987F19A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9BC8C7-6E64-D501-C94A-0CA1856A41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109039-7867-975E-6DA6-664BC33A66CA}"/>
              </a:ext>
            </a:extLst>
          </p:cNvPr>
          <p:cNvSpPr>
            <a:spLocks noGrp="1"/>
          </p:cNvSpPr>
          <p:nvPr>
            <p:ph type="dt" sz="half" idx="10"/>
          </p:nvPr>
        </p:nvSpPr>
        <p:spPr/>
        <p:txBody>
          <a:bodyPr/>
          <a:lstStyle/>
          <a:p>
            <a:fld id="{9AADD23F-BE7F-4BFA-AF6D-9DD6796D24FE}" type="datetimeFigureOut">
              <a:rPr lang="en-GB" smtClean="0"/>
              <a:t>31/03/2026</a:t>
            </a:fld>
            <a:endParaRPr lang="en-GB"/>
          </a:p>
        </p:txBody>
      </p:sp>
      <p:sp>
        <p:nvSpPr>
          <p:cNvPr id="5" name="Footer Placeholder 4">
            <a:extLst>
              <a:ext uri="{FF2B5EF4-FFF2-40B4-BE49-F238E27FC236}">
                <a16:creationId xmlns:a16="http://schemas.microsoft.com/office/drawing/2014/main" id="{313C20AE-2FEB-97B5-5DC7-B9DE5F93D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36B1FC-2181-96C3-14D3-7A35FD3CD173}"/>
              </a:ext>
            </a:extLst>
          </p:cNvPr>
          <p:cNvSpPr>
            <a:spLocks noGrp="1"/>
          </p:cNvSpPr>
          <p:nvPr>
            <p:ph type="sldNum" sz="quarter" idx="12"/>
          </p:nvPr>
        </p:nvSpPr>
        <p:spPr/>
        <p:txBody>
          <a:bodyPr/>
          <a:lstStyle/>
          <a:p>
            <a:fld id="{2F040BC5-3B38-4573-88B8-2594EF925057}" type="slidenum">
              <a:rPr lang="en-GB" smtClean="0"/>
              <a:t>‹#›</a:t>
            </a:fld>
            <a:endParaRPr lang="en-GB"/>
          </a:p>
        </p:txBody>
      </p:sp>
    </p:spTree>
    <p:extLst>
      <p:ext uri="{BB962C8B-B14F-4D97-AF65-F5344CB8AC3E}">
        <p14:creationId xmlns:p14="http://schemas.microsoft.com/office/powerpoint/2010/main" val="421204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92D7F0-AE6D-BA4B-CD6A-0D21B4DF11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4380FC-4F3A-C8C5-4A2B-D1B99B8459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E2AADC-6FA8-3D3A-78EC-4E6464D41EEB}"/>
              </a:ext>
            </a:extLst>
          </p:cNvPr>
          <p:cNvSpPr>
            <a:spLocks noGrp="1"/>
          </p:cNvSpPr>
          <p:nvPr>
            <p:ph type="dt" sz="half" idx="10"/>
          </p:nvPr>
        </p:nvSpPr>
        <p:spPr/>
        <p:txBody>
          <a:bodyPr/>
          <a:lstStyle/>
          <a:p>
            <a:fld id="{9AADD23F-BE7F-4BFA-AF6D-9DD6796D24FE}" type="datetimeFigureOut">
              <a:rPr lang="en-GB" smtClean="0"/>
              <a:t>31/03/2026</a:t>
            </a:fld>
            <a:endParaRPr lang="en-GB"/>
          </a:p>
        </p:txBody>
      </p:sp>
      <p:sp>
        <p:nvSpPr>
          <p:cNvPr id="5" name="Footer Placeholder 4">
            <a:extLst>
              <a:ext uri="{FF2B5EF4-FFF2-40B4-BE49-F238E27FC236}">
                <a16:creationId xmlns:a16="http://schemas.microsoft.com/office/drawing/2014/main" id="{A731DD22-07B0-89D6-6B1D-B837E87403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5EE02D-C16A-D694-1300-75B81FB3C6D7}"/>
              </a:ext>
            </a:extLst>
          </p:cNvPr>
          <p:cNvSpPr>
            <a:spLocks noGrp="1"/>
          </p:cNvSpPr>
          <p:nvPr>
            <p:ph type="sldNum" sz="quarter" idx="12"/>
          </p:nvPr>
        </p:nvSpPr>
        <p:spPr/>
        <p:txBody>
          <a:bodyPr/>
          <a:lstStyle/>
          <a:p>
            <a:fld id="{2F040BC5-3B38-4573-88B8-2594EF925057}" type="slidenum">
              <a:rPr lang="en-GB" smtClean="0"/>
              <a:t>‹#›</a:t>
            </a:fld>
            <a:endParaRPr lang="en-GB"/>
          </a:p>
        </p:txBody>
      </p:sp>
    </p:spTree>
    <p:extLst>
      <p:ext uri="{BB962C8B-B14F-4D97-AF65-F5344CB8AC3E}">
        <p14:creationId xmlns:p14="http://schemas.microsoft.com/office/powerpoint/2010/main" val="355447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28495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pic>
        <p:nvPicPr>
          <p:cNvPr id="12" name="Picture 11" descr="A blue square with white dots&#10;&#10;Description automatically generated with medium confidence">
            <a:extLst>
              <a:ext uri="{FF2B5EF4-FFF2-40B4-BE49-F238E27FC236}">
                <a16:creationId xmlns:a16="http://schemas.microsoft.com/office/drawing/2014/main" id="{48473461-A75F-40D6-768A-BB72E9DD8D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46" b="41740"/>
          <a:stretch/>
        </p:blipFill>
        <p:spPr>
          <a:xfrm>
            <a:off x="0" y="0"/>
            <a:ext cx="12192000" cy="1351617"/>
          </a:xfrm>
          <a:prstGeom prst="rect">
            <a:avLst/>
          </a:prstGeom>
        </p:spPr>
      </p:pic>
    </p:spTree>
    <p:extLst>
      <p:ext uri="{BB962C8B-B14F-4D97-AF65-F5344CB8AC3E}">
        <p14:creationId xmlns:p14="http://schemas.microsoft.com/office/powerpoint/2010/main" val="1234438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4DE79-268F-4C1A-8933-263129D2AF90}"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0470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764DE79-268F-4C1A-8933-263129D2AF90}"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pic>
        <p:nvPicPr>
          <p:cNvPr id="13" name="Picture 12" descr="A blue square with white dots&#10;&#10;Description automatically generated with medium confidence">
            <a:extLst>
              <a:ext uri="{FF2B5EF4-FFF2-40B4-BE49-F238E27FC236}">
                <a16:creationId xmlns:a16="http://schemas.microsoft.com/office/drawing/2014/main" id="{47ED8289-D76C-31D2-6786-319AA0803449}"/>
              </a:ext>
            </a:extLst>
          </p:cNvPr>
          <p:cNvPicPr>
            <a:picLocks noChangeAspect="1"/>
          </p:cNvPicPr>
          <p:nvPr/>
        </p:nvPicPr>
        <p:blipFill rotWithShape="1">
          <a:blip r:embed="rId2">
            <a:extLst>
              <a:ext uri="{28A0092B-C50C-407E-A947-70E740481C1C}">
                <a14:useLocalDpi xmlns:a14="http://schemas.microsoft.com/office/drawing/2010/main" val="0"/>
              </a:ext>
            </a:extLst>
          </a:blip>
          <a:srcRect b="64412"/>
          <a:stretch/>
        </p:blipFill>
        <p:spPr>
          <a:xfrm>
            <a:off x="0" y="0"/>
            <a:ext cx="12192000" cy="1084729"/>
          </a:xfrm>
          <a:prstGeom prst="rect">
            <a:avLst/>
          </a:prstGeom>
        </p:spPr>
      </p:pic>
      <p:pic>
        <p:nvPicPr>
          <p:cNvPr id="15" name="Picture 14" descr="A blue square with white dots&#10;&#10;Description automatically generated with medium confidence">
            <a:extLst>
              <a:ext uri="{FF2B5EF4-FFF2-40B4-BE49-F238E27FC236}">
                <a16:creationId xmlns:a16="http://schemas.microsoft.com/office/drawing/2014/main" id="{C509EFDB-90EA-B76B-FD1E-4F6ADC9131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946" b="41740"/>
          <a:stretch/>
        </p:blipFill>
        <p:spPr>
          <a:xfrm>
            <a:off x="0" y="0"/>
            <a:ext cx="12192000" cy="1351617"/>
          </a:xfrm>
          <a:prstGeom prst="rect">
            <a:avLst/>
          </a:prstGeom>
        </p:spPr>
      </p:pic>
    </p:spTree>
    <p:extLst>
      <p:ext uri="{BB962C8B-B14F-4D97-AF65-F5344CB8AC3E}">
        <p14:creationId xmlns:p14="http://schemas.microsoft.com/office/powerpoint/2010/main" val="651071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764DE79-268F-4C1A-8933-263129D2AF90}"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8084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8D40-8194-B7A7-56F6-4AFDB1ABF6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CE058A-0CB1-DA94-4BA3-9B3B1B99B3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33B6E3-24E7-CF04-C901-E4BB456FF774}"/>
              </a:ext>
            </a:extLst>
          </p:cNvPr>
          <p:cNvSpPr>
            <a:spLocks noGrp="1"/>
          </p:cNvSpPr>
          <p:nvPr>
            <p:ph type="dt" sz="half" idx="10"/>
          </p:nvPr>
        </p:nvSpPr>
        <p:spPr/>
        <p:txBody>
          <a:bodyPr/>
          <a:lstStyle/>
          <a:p>
            <a:fld id="{9AADD23F-BE7F-4BFA-AF6D-9DD6796D24FE}" type="datetimeFigureOut">
              <a:rPr lang="en-GB" smtClean="0"/>
              <a:t>31/03/2026</a:t>
            </a:fld>
            <a:endParaRPr lang="en-GB"/>
          </a:p>
        </p:txBody>
      </p:sp>
      <p:sp>
        <p:nvSpPr>
          <p:cNvPr id="5" name="Footer Placeholder 4">
            <a:extLst>
              <a:ext uri="{FF2B5EF4-FFF2-40B4-BE49-F238E27FC236}">
                <a16:creationId xmlns:a16="http://schemas.microsoft.com/office/drawing/2014/main" id="{17AFE27E-3E19-7D22-D921-2E20BCFC5D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3ACB98-D79F-B267-394E-985CA7F857EC}"/>
              </a:ext>
            </a:extLst>
          </p:cNvPr>
          <p:cNvSpPr>
            <a:spLocks noGrp="1"/>
          </p:cNvSpPr>
          <p:nvPr>
            <p:ph type="sldNum" sz="quarter" idx="12"/>
          </p:nvPr>
        </p:nvSpPr>
        <p:spPr/>
        <p:txBody>
          <a:bodyPr/>
          <a:lstStyle/>
          <a:p>
            <a:fld id="{2F040BC5-3B38-4573-88B8-2594EF925057}" type="slidenum">
              <a:rPr lang="en-GB" smtClean="0"/>
              <a:t>‹#›</a:t>
            </a:fld>
            <a:endParaRPr lang="en-GB"/>
          </a:p>
        </p:txBody>
      </p:sp>
    </p:spTree>
    <p:extLst>
      <p:ext uri="{BB962C8B-B14F-4D97-AF65-F5344CB8AC3E}">
        <p14:creationId xmlns:p14="http://schemas.microsoft.com/office/powerpoint/2010/main" val="287602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E3CE-5A1B-79C2-B558-37DBE84253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79EAA-9A19-0BBE-E6A2-E1A0583150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2C9497-F270-A3BC-7F83-694FB17C9346}"/>
              </a:ext>
            </a:extLst>
          </p:cNvPr>
          <p:cNvSpPr>
            <a:spLocks noGrp="1"/>
          </p:cNvSpPr>
          <p:nvPr>
            <p:ph type="dt" sz="half" idx="10"/>
          </p:nvPr>
        </p:nvSpPr>
        <p:spPr/>
        <p:txBody>
          <a:bodyPr/>
          <a:lstStyle/>
          <a:p>
            <a:fld id="{9AADD23F-BE7F-4BFA-AF6D-9DD6796D24FE}" type="datetimeFigureOut">
              <a:rPr lang="en-GB" smtClean="0"/>
              <a:t>31/03/2026</a:t>
            </a:fld>
            <a:endParaRPr lang="en-GB"/>
          </a:p>
        </p:txBody>
      </p:sp>
      <p:sp>
        <p:nvSpPr>
          <p:cNvPr id="5" name="Footer Placeholder 4">
            <a:extLst>
              <a:ext uri="{FF2B5EF4-FFF2-40B4-BE49-F238E27FC236}">
                <a16:creationId xmlns:a16="http://schemas.microsoft.com/office/drawing/2014/main" id="{D4E51F9E-C81C-9927-3F53-F05A45D5F2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3581EC-8AAA-C644-28AC-EDCBA23A8AA9}"/>
              </a:ext>
            </a:extLst>
          </p:cNvPr>
          <p:cNvSpPr>
            <a:spLocks noGrp="1"/>
          </p:cNvSpPr>
          <p:nvPr>
            <p:ph type="sldNum" sz="quarter" idx="12"/>
          </p:nvPr>
        </p:nvSpPr>
        <p:spPr/>
        <p:txBody>
          <a:bodyPr/>
          <a:lstStyle/>
          <a:p>
            <a:fld id="{2F040BC5-3B38-4573-88B8-2594EF925057}" type="slidenum">
              <a:rPr lang="en-GB" smtClean="0"/>
              <a:t>‹#›</a:t>
            </a:fld>
            <a:endParaRPr lang="en-GB"/>
          </a:p>
        </p:txBody>
      </p:sp>
    </p:spTree>
    <p:extLst>
      <p:ext uri="{BB962C8B-B14F-4D97-AF65-F5344CB8AC3E}">
        <p14:creationId xmlns:p14="http://schemas.microsoft.com/office/powerpoint/2010/main" val="378879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E8A3-EF2B-2057-87EF-E232BF1FAC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EF78A5-6B72-85F5-6599-90F5EA11C6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E261F0-5907-527C-B2D0-97BEB485D7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252D39-B086-762F-3B87-80F254471218}"/>
              </a:ext>
            </a:extLst>
          </p:cNvPr>
          <p:cNvSpPr>
            <a:spLocks noGrp="1"/>
          </p:cNvSpPr>
          <p:nvPr>
            <p:ph type="dt" sz="half" idx="10"/>
          </p:nvPr>
        </p:nvSpPr>
        <p:spPr/>
        <p:txBody>
          <a:bodyPr/>
          <a:lstStyle/>
          <a:p>
            <a:fld id="{9AADD23F-BE7F-4BFA-AF6D-9DD6796D24FE}" type="datetimeFigureOut">
              <a:rPr lang="en-GB" smtClean="0"/>
              <a:t>31/03/2026</a:t>
            </a:fld>
            <a:endParaRPr lang="en-GB"/>
          </a:p>
        </p:txBody>
      </p:sp>
      <p:sp>
        <p:nvSpPr>
          <p:cNvPr id="6" name="Footer Placeholder 5">
            <a:extLst>
              <a:ext uri="{FF2B5EF4-FFF2-40B4-BE49-F238E27FC236}">
                <a16:creationId xmlns:a16="http://schemas.microsoft.com/office/drawing/2014/main" id="{27FC4AAB-FC4B-1CB8-A65E-7101EBCB3F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0248DD-2217-9959-ADF2-B18DCD87D593}"/>
              </a:ext>
            </a:extLst>
          </p:cNvPr>
          <p:cNvSpPr>
            <a:spLocks noGrp="1"/>
          </p:cNvSpPr>
          <p:nvPr>
            <p:ph type="sldNum" sz="quarter" idx="12"/>
          </p:nvPr>
        </p:nvSpPr>
        <p:spPr/>
        <p:txBody>
          <a:bodyPr/>
          <a:lstStyle/>
          <a:p>
            <a:fld id="{2F040BC5-3B38-4573-88B8-2594EF925057}" type="slidenum">
              <a:rPr lang="en-GB" smtClean="0"/>
              <a:t>‹#›</a:t>
            </a:fld>
            <a:endParaRPr lang="en-GB"/>
          </a:p>
        </p:txBody>
      </p:sp>
    </p:spTree>
    <p:extLst>
      <p:ext uri="{BB962C8B-B14F-4D97-AF65-F5344CB8AC3E}">
        <p14:creationId xmlns:p14="http://schemas.microsoft.com/office/powerpoint/2010/main" val="232778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5807-6866-3782-2511-ABF1AA0AFB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B57355-5116-81C0-20DB-EE38865FE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CDF0DD-D094-086E-C7AA-A01E690DB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04D8C9-532B-D819-FAE6-433D8BD987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38FBC8-A580-44DF-E9F6-25B14D7268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ACC42C-C111-DF6E-B14F-E450BDCA6FBF}"/>
              </a:ext>
            </a:extLst>
          </p:cNvPr>
          <p:cNvSpPr>
            <a:spLocks noGrp="1"/>
          </p:cNvSpPr>
          <p:nvPr>
            <p:ph type="dt" sz="half" idx="10"/>
          </p:nvPr>
        </p:nvSpPr>
        <p:spPr/>
        <p:txBody>
          <a:bodyPr/>
          <a:lstStyle/>
          <a:p>
            <a:fld id="{9AADD23F-BE7F-4BFA-AF6D-9DD6796D24FE}" type="datetimeFigureOut">
              <a:rPr lang="en-GB" smtClean="0"/>
              <a:t>31/03/2026</a:t>
            </a:fld>
            <a:endParaRPr lang="en-GB"/>
          </a:p>
        </p:txBody>
      </p:sp>
      <p:sp>
        <p:nvSpPr>
          <p:cNvPr id="8" name="Footer Placeholder 7">
            <a:extLst>
              <a:ext uri="{FF2B5EF4-FFF2-40B4-BE49-F238E27FC236}">
                <a16:creationId xmlns:a16="http://schemas.microsoft.com/office/drawing/2014/main" id="{7F03B939-223F-3304-1F0F-B13C715DD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F275AA-7541-280C-2F8E-D72EDF441339}"/>
              </a:ext>
            </a:extLst>
          </p:cNvPr>
          <p:cNvSpPr>
            <a:spLocks noGrp="1"/>
          </p:cNvSpPr>
          <p:nvPr>
            <p:ph type="sldNum" sz="quarter" idx="12"/>
          </p:nvPr>
        </p:nvSpPr>
        <p:spPr/>
        <p:txBody>
          <a:bodyPr/>
          <a:lstStyle/>
          <a:p>
            <a:fld id="{2F040BC5-3B38-4573-88B8-2594EF925057}" type="slidenum">
              <a:rPr lang="en-GB" smtClean="0"/>
              <a:t>‹#›</a:t>
            </a:fld>
            <a:endParaRPr lang="en-GB"/>
          </a:p>
        </p:txBody>
      </p:sp>
    </p:spTree>
    <p:extLst>
      <p:ext uri="{BB962C8B-B14F-4D97-AF65-F5344CB8AC3E}">
        <p14:creationId xmlns:p14="http://schemas.microsoft.com/office/powerpoint/2010/main" val="297651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36410-30B0-0181-F978-579A0FCBC1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8E2957-CA5E-C572-4E9A-24026FA54EB7}"/>
              </a:ext>
            </a:extLst>
          </p:cNvPr>
          <p:cNvSpPr>
            <a:spLocks noGrp="1"/>
          </p:cNvSpPr>
          <p:nvPr>
            <p:ph type="dt" sz="half" idx="10"/>
          </p:nvPr>
        </p:nvSpPr>
        <p:spPr/>
        <p:txBody>
          <a:bodyPr/>
          <a:lstStyle/>
          <a:p>
            <a:fld id="{9AADD23F-BE7F-4BFA-AF6D-9DD6796D24FE}" type="datetimeFigureOut">
              <a:rPr lang="en-GB" smtClean="0"/>
              <a:t>31/03/2026</a:t>
            </a:fld>
            <a:endParaRPr lang="en-GB"/>
          </a:p>
        </p:txBody>
      </p:sp>
      <p:sp>
        <p:nvSpPr>
          <p:cNvPr id="4" name="Footer Placeholder 3">
            <a:extLst>
              <a:ext uri="{FF2B5EF4-FFF2-40B4-BE49-F238E27FC236}">
                <a16:creationId xmlns:a16="http://schemas.microsoft.com/office/drawing/2014/main" id="{CB427C26-BB1E-30A0-ECFC-392117321D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7B1850-68D6-139D-95BD-12D408E0EC37}"/>
              </a:ext>
            </a:extLst>
          </p:cNvPr>
          <p:cNvSpPr>
            <a:spLocks noGrp="1"/>
          </p:cNvSpPr>
          <p:nvPr>
            <p:ph type="sldNum" sz="quarter" idx="12"/>
          </p:nvPr>
        </p:nvSpPr>
        <p:spPr/>
        <p:txBody>
          <a:bodyPr/>
          <a:lstStyle/>
          <a:p>
            <a:fld id="{2F040BC5-3B38-4573-88B8-2594EF925057}" type="slidenum">
              <a:rPr lang="en-GB" smtClean="0"/>
              <a:t>‹#›</a:t>
            </a:fld>
            <a:endParaRPr lang="en-GB"/>
          </a:p>
        </p:txBody>
      </p:sp>
    </p:spTree>
    <p:extLst>
      <p:ext uri="{BB962C8B-B14F-4D97-AF65-F5344CB8AC3E}">
        <p14:creationId xmlns:p14="http://schemas.microsoft.com/office/powerpoint/2010/main" val="104390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32E0D2-F4D1-70E6-E466-741A3678ECC9}"/>
              </a:ext>
            </a:extLst>
          </p:cNvPr>
          <p:cNvSpPr>
            <a:spLocks noGrp="1"/>
          </p:cNvSpPr>
          <p:nvPr>
            <p:ph type="dt" sz="half" idx="10"/>
          </p:nvPr>
        </p:nvSpPr>
        <p:spPr/>
        <p:txBody>
          <a:bodyPr/>
          <a:lstStyle/>
          <a:p>
            <a:fld id="{9AADD23F-BE7F-4BFA-AF6D-9DD6796D24FE}" type="datetimeFigureOut">
              <a:rPr lang="en-GB" smtClean="0"/>
              <a:t>31/03/2026</a:t>
            </a:fld>
            <a:endParaRPr lang="en-GB"/>
          </a:p>
        </p:txBody>
      </p:sp>
      <p:sp>
        <p:nvSpPr>
          <p:cNvPr id="3" name="Footer Placeholder 2">
            <a:extLst>
              <a:ext uri="{FF2B5EF4-FFF2-40B4-BE49-F238E27FC236}">
                <a16:creationId xmlns:a16="http://schemas.microsoft.com/office/drawing/2014/main" id="{9A312C1A-0AA2-27DC-785E-DB4B5037D5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F64D3B-878D-256A-0A32-89260D39732C}"/>
              </a:ext>
            </a:extLst>
          </p:cNvPr>
          <p:cNvSpPr>
            <a:spLocks noGrp="1"/>
          </p:cNvSpPr>
          <p:nvPr>
            <p:ph type="sldNum" sz="quarter" idx="12"/>
          </p:nvPr>
        </p:nvSpPr>
        <p:spPr/>
        <p:txBody>
          <a:bodyPr/>
          <a:lstStyle/>
          <a:p>
            <a:fld id="{2F040BC5-3B38-4573-88B8-2594EF925057}" type="slidenum">
              <a:rPr lang="en-GB" smtClean="0"/>
              <a:t>‹#›</a:t>
            </a:fld>
            <a:endParaRPr lang="en-GB"/>
          </a:p>
        </p:txBody>
      </p:sp>
    </p:spTree>
    <p:extLst>
      <p:ext uri="{BB962C8B-B14F-4D97-AF65-F5344CB8AC3E}">
        <p14:creationId xmlns:p14="http://schemas.microsoft.com/office/powerpoint/2010/main" val="197818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AFC5-46B1-1605-5272-15CF40B882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FAA6C4-DCB3-7717-C2C9-D06C761801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DE8395-6F54-4904-D04E-26E2D4DA0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E7658-A38E-94E1-154D-336A7119BBE9}"/>
              </a:ext>
            </a:extLst>
          </p:cNvPr>
          <p:cNvSpPr>
            <a:spLocks noGrp="1"/>
          </p:cNvSpPr>
          <p:nvPr>
            <p:ph type="dt" sz="half" idx="10"/>
          </p:nvPr>
        </p:nvSpPr>
        <p:spPr/>
        <p:txBody>
          <a:bodyPr/>
          <a:lstStyle/>
          <a:p>
            <a:fld id="{9AADD23F-BE7F-4BFA-AF6D-9DD6796D24FE}" type="datetimeFigureOut">
              <a:rPr lang="en-GB" smtClean="0"/>
              <a:t>31/03/2026</a:t>
            </a:fld>
            <a:endParaRPr lang="en-GB"/>
          </a:p>
        </p:txBody>
      </p:sp>
      <p:sp>
        <p:nvSpPr>
          <p:cNvPr id="6" name="Footer Placeholder 5">
            <a:extLst>
              <a:ext uri="{FF2B5EF4-FFF2-40B4-BE49-F238E27FC236}">
                <a16:creationId xmlns:a16="http://schemas.microsoft.com/office/drawing/2014/main" id="{488E128C-3515-366C-88BE-95867EC5B2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8387D-2C3D-D5F5-6CE7-21AD78376B6B}"/>
              </a:ext>
            </a:extLst>
          </p:cNvPr>
          <p:cNvSpPr>
            <a:spLocks noGrp="1"/>
          </p:cNvSpPr>
          <p:nvPr>
            <p:ph type="sldNum" sz="quarter" idx="12"/>
          </p:nvPr>
        </p:nvSpPr>
        <p:spPr/>
        <p:txBody>
          <a:bodyPr/>
          <a:lstStyle/>
          <a:p>
            <a:fld id="{2F040BC5-3B38-4573-88B8-2594EF925057}" type="slidenum">
              <a:rPr lang="en-GB" smtClean="0"/>
              <a:t>‹#›</a:t>
            </a:fld>
            <a:endParaRPr lang="en-GB"/>
          </a:p>
        </p:txBody>
      </p:sp>
    </p:spTree>
    <p:extLst>
      <p:ext uri="{BB962C8B-B14F-4D97-AF65-F5344CB8AC3E}">
        <p14:creationId xmlns:p14="http://schemas.microsoft.com/office/powerpoint/2010/main" val="308343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C476-8791-1C66-DCE0-AC9858B3B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9E0C76-1827-721B-9E80-4E0806C9D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E1497C-FD9C-2246-C517-062231EF7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78E551-DDB3-6883-814E-5275455C390D}"/>
              </a:ext>
            </a:extLst>
          </p:cNvPr>
          <p:cNvSpPr>
            <a:spLocks noGrp="1"/>
          </p:cNvSpPr>
          <p:nvPr>
            <p:ph type="dt" sz="half" idx="10"/>
          </p:nvPr>
        </p:nvSpPr>
        <p:spPr/>
        <p:txBody>
          <a:bodyPr/>
          <a:lstStyle/>
          <a:p>
            <a:fld id="{9AADD23F-BE7F-4BFA-AF6D-9DD6796D24FE}" type="datetimeFigureOut">
              <a:rPr lang="en-GB" smtClean="0"/>
              <a:t>31/03/2026</a:t>
            </a:fld>
            <a:endParaRPr lang="en-GB"/>
          </a:p>
        </p:txBody>
      </p:sp>
      <p:sp>
        <p:nvSpPr>
          <p:cNvPr id="6" name="Footer Placeholder 5">
            <a:extLst>
              <a:ext uri="{FF2B5EF4-FFF2-40B4-BE49-F238E27FC236}">
                <a16:creationId xmlns:a16="http://schemas.microsoft.com/office/drawing/2014/main" id="{25125328-FF7C-41A8-E944-FD64551C90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43D984-A1CD-3C6E-1582-C58F8DFF2886}"/>
              </a:ext>
            </a:extLst>
          </p:cNvPr>
          <p:cNvSpPr>
            <a:spLocks noGrp="1"/>
          </p:cNvSpPr>
          <p:nvPr>
            <p:ph type="sldNum" sz="quarter" idx="12"/>
          </p:nvPr>
        </p:nvSpPr>
        <p:spPr/>
        <p:txBody>
          <a:bodyPr/>
          <a:lstStyle/>
          <a:p>
            <a:fld id="{2F040BC5-3B38-4573-88B8-2594EF925057}" type="slidenum">
              <a:rPr lang="en-GB" smtClean="0"/>
              <a:t>‹#›</a:t>
            </a:fld>
            <a:endParaRPr lang="en-GB"/>
          </a:p>
        </p:txBody>
      </p:sp>
    </p:spTree>
    <p:extLst>
      <p:ext uri="{BB962C8B-B14F-4D97-AF65-F5344CB8AC3E}">
        <p14:creationId xmlns:p14="http://schemas.microsoft.com/office/powerpoint/2010/main" val="153988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71DC34-9AD1-2983-0D9A-A9C4B8222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2629A7-EE7F-C550-7D68-67175CDA0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DC7E20-0A3E-AE77-4636-75827C49C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ADD23F-BE7F-4BFA-AF6D-9DD6796D24FE}" type="datetimeFigureOut">
              <a:rPr lang="en-GB" smtClean="0"/>
              <a:t>31/03/2026</a:t>
            </a:fld>
            <a:endParaRPr lang="en-GB"/>
          </a:p>
        </p:txBody>
      </p:sp>
      <p:sp>
        <p:nvSpPr>
          <p:cNvPr id="5" name="Footer Placeholder 4">
            <a:extLst>
              <a:ext uri="{FF2B5EF4-FFF2-40B4-BE49-F238E27FC236}">
                <a16:creationId xmlns:a16="http://schemas.microsoft.com/office/drawing/2014/main" id="{0935C4B2-C4C4-F425-B99D-99B3A6F461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EDC4711-E3CF-2D84-193D-81EE3657C1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040BC5-3B38-4573-88B8-2594EF925057}" type="slidenum">
              <a:rPr lang="en-GB" smtClean="0"/>
              <a:t>‹#›</a:t>
            </a:fld>
            <a:endParaRPr lang="en-GB"/>
          </a:p>
        </p:txBody>
      </p:sp>
    </p:spTree>
    <p:extLst>
      <p:ext uri="{BB962C8B-B14F-4D97-AF65-F5344CB8AC3E}">
        <p14:creationId xmlns:p14="http://schemas.microsoft.com/office/powerpoint/2010/main" val="1164268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3/31/2026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pic>
        <p:nvPicPr>
          <p:cNvPr id="7" name="Picture 6" descr="A blue square with white dots&#10;&#10;Description automatically generated with medium confidence">
            <a:extLst>
              <a:ext uri="{FF2B5EF4-FFF2-40B4-BE49-F238E27FC236}">
                <a16:creationId xmlns:a16="http://schemas.microsoft.com/office/drawing/2014/main" id="{F7B651E3-2F12-72C6-9458-3CE3F533A12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46" b="41740"/>
          <a:stretch/>
        </p:blipFill>
        <p:spPr>
          <a:xfrm>
            <a:off x="0" y="0"/>
            <a:ext cx="12192000" cy="1351617"/>
          </a:xfrm>
          <a:prstGeom prst="rect">
            <a:avLst/>
          </a:prstGeom>
        </p:spPr>
      </p:pic>
    </p:spTree>
    <p:extLst>
      <p:ext uri="{BB962C8B-B14F-4D97-AF65-F5344CB8AC3E}">
        <p14:creationId xmlns:p14="http://schemas.microsoft.com/office/powerpoint/2010/main" val="537136723"/>
      </p:ext>
    </p:extLst>
  </p:cSld>
  <p:clrMap bg1="lt1" tx1="dk1" bg2="lt2" tx2="dk2" accent1="accent1" accent2="accent2" accent3="accent3" accent4="accent4" accent5="accent5" accent6="accent6" hlink="hlink" folHlink="folHlink"/>
  <p:sldLayoutIdLst>
    <p:sldLayoutId id="2147483680" r:id="rId1"/>
    <p:sldLayoutId id="2147483679" r:id="rId2"/>
    <p:sldLayoutId id="2147483674" r:id="rId3"/>
    <p:sldLayoutId id="2147483676" r:id="rId4"/>
    <p:sldLayoutId id="214748367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ikitravel.org/en/Argyll_and_Bute"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argyllandbuteadp.info/resources-and-links-W21page-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argyllandbuteadp@nhs.scot" TargetMode="External"/><Relationship Id="rId5" Type="http://schemas.openxmlformats.org/officeDocument/2006/relationships/hyperlink" Target="mailto:susie@sfad.org.uk"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e circle with white text and map&#10;&#10;Description automatically generated">
            <a:extLst>
              <a:ext uri="{FF2B5EF4-FFF2-40B4-BE49-F238E27FC236}">
                <a16:creationId xmlns:a16="http://schemas.microsoft.com/office/drawing/2014/main" id="{3F1A5E74-4798-295A-184B-F6675F809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092" y="549438"/>
            <a:ext cx="1741777" cy="1741777"/>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38633B49-4875-FE51-F529-2249C598D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503" y="2490265"/>
            <a:ext cx="2841531" cy="1243169"/>
          </a:xfrm>
          <a:prstGeom prst="rect">
            <a:avLst/>
          </a:prstGeom>
        </p:spPr>
      </p:pic>
      <p:pic>
        <p:nvPicPr>
          <p:cNvPr id="11" name="Picture 10" descr="A small island in the water&#10;&#10;Description automatically generated">
            <a:extLst>
              <a:ext uri="{FF2B5EF4-FFF2-40B4-BE49-F238E27FC236}">
                <a16:creationId xmlns:a16="http://schemas.microsoft.com/office/drawing/2014/main" id="{BBFEA5DE-54AE-A74D-2C7A-9295171DF81B}"/>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0945" b="3490"/>
          <a:stretch/>
        </p:blipFill>
        <p:spPr>
          <a:xfrm>
            <a:off x="339697" y="4405076"/>
            <a:ext cx="11512606" cy="2032884"/>
          </a:xfrm>
          <a:prstGeom prst="rect">
            <a:avLst/>
          </a:prstGeom>
        </p:spPr>
      </p:pic>
      <p:sp>
        <p:nvSpPr>
          <p:cNvPr id="2" name="Title 1">
            <a:extLst>
              <a:ext uri="{FF2B5EF4-FFF2-40B4-BE49-F238E27FC236}">
                <a16:creationId xmlns:a16="http://schemas.microsoft.com/office/drawing/2014/main" id="{E8A711E9-F70D-9B1D-BF8C-308F3B6DD9A7}"/>
              </a:ext>
            </a:extLst>
          </p:cNvPr>
          <p:cNvSpPr>
            <a:spLocks noGrp="1"/>
          </p:cNvSpPr>
          <p:nvPr>
            <p:ph type="ctrTitle"/>
          </p:nvPr>
        </p:nvSpPr>
        <p:spPr>
          <a:xfrm>
            <a:off x="4441068" y="1097415"/>
            <a:ext cx="7126755" cy="2387600"/>
          </a:xfrm>
        </p:spPr>
        <p:txBody>
          <a:bodyPr>
            <a:normAutofit fontScale="90000"/>
          </a:bodyPr>
          <a:lstStyle/>
          <a:p>
            <a:r>
              <a:rPr lang="en-GB" dirty="0"/>
              <a:t>Embedding a Whole Family Approach </a:t>
            </a:r>
            <a:br>
              <a:rPr lang="en-GB" dirty="0"/>
            </a:br>
            <a:r>
              <a:rPr lang="en-GB" dirty="0"/>
              <a:t>in Argyll and Bute</a:t>
            </a:r>
          </a:p>
        </p:txBody>
      </p:sp>
    </p:spTree>
    <p:extLst>
      <p:ext uri="{BB962C8B-B14F-4D97-AF65-F5344CB8AC3E}">
        <p14:creationId xmlns:p14="http://schemas.microsoft.com/office/powerpoint/2010/main" val="349044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3A983-A16F-0A04-F1E0-FF562F5DBD5B}"/>
              </a:ext>
            </a:extLst>
          </p:cNvPr>
          <p:cNvSpPr>
            <a:spLocks noGrp="1"/>
          </p:cNvSpPr>
          <p:nvPr>
            <p:ph type="title"/>
          </p:nvPr>
        </p:nvSpPr>
        <p:spPr>
          <a:xfrm>
            <a:off x="4797501" y="329184"/>
            <a:ext cx="6755626" cy="1783080"/>
          </a:xfrm>
        </p:spPr>
        <p:txBody>
          <a:bodyPr anchor="b">
            <a:normAutofit/>
          </a:bodyPr>
          <a:lstStyle/>
          <a:p>
            <a:r>
              <a:rPr lang="en-GB" sz="3800"/>
              <a:t>Thank you for taking the time to think about the whole family approach</a:t>
            </a:r>
          </a:p>
        </p:txBody>
      </p:sp>
      <p:pic>
        <p:nvPicPr>
          <p:cNvPr id="5" name="Picture 4" descr="A blue circle with white text and map&#10;&#10;Description automatically generated">
            <a:extLst>
              <a:ext uri="{FF2B5EF4-FFF2-40B4-BE49-F238E27FC236}">
                <a16:creationId xmlns:a16="http://schemas.microsoft.com/office/drawing/2014/main" id="{D80D437C-3AFC-739E-AE5A-A7C979D03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818" y="1220724"/>
            <a:ext cx="2118806" cy="2118806"/>
          </a:xfrm>
          <a:prstGeom prst="rect">
            <a:avLst/>
          </a:prstGeom>
        </p:spPr>
      </p:pic>
      <p:sp>
        <p:nvSpPr>
          <p:cNvPr id="2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05752A9C-AAED-8849-AE4B-8C07364CB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84" y="3607116"/>
            <a:ext cx="3471546" cy="1518801"/>
          </a:xfrm>
          <a:prstGeom prst="rect">
            <a:avLst/>
          </a:prstGeom>
        </p:spPr>
      </p:pic>
      <p:sp>
        <p:nvSpPr>
          <p:cNvPr id="3" name="Content Placeholder 2">
            <a:extLst>
              <a:ext uri="{FF2B5EF4-FFF2-40B4-BE49-F238E27FC236}">
                <a16:creationId xmlns:a16="http://schemas.microsoft.com/office/drawing/2014/main" id="{3A8AFF9C-18B8-CF08-F5AF-DC5203817BFA}"/>
              </a:ext>
            </a:extLst>
          </p:cNvPr>
          <p:cNvSpPr>
            <a:spLocks noGrp="1"/>
          </p:cNvSpPr>
          <p:nvPr>
            <p:ph idx="1"/>
          </p:nvPr>
        </p:nvSpPr>
        <p:spPr>
          <a:xfrm>
            <a:off x="4797494" y="2706624"/>
            <a:ext cx="6755626" cy="3483864"/>
          </a:xfrm>
        </p:spPr>
        <p:txBody>
          <a:bodyPr>
            <a:normAutofit/>
          </a:bodyPr>
          <a:lstStyle/>
          <a:p>
            <a:r>
              <a:rPr lang="en-GB" sz="2000"/>
              <a:t>Did you find this helpful? Please let us know what you think by contacting </a:t>
            </a:r>
            <a:r>
              <a:rPr lang="en-GB" sz="2000">
                <a:hlinkClick r:id="rId5"/>
              </a:rPr>
              <a:t>susie@sfad.org.uk</a:t>
            </a:r>
            <a:r>
              <a:rPr lang="en-GB" sz="2000"/>
              <a:t> </a:t>
            </a:r>
          </a:p>
          <a:p>
            <a:endParaRPr lang="en-GB" sz="2000"/>
          </a:p>
          <a:p>
            <a:r>
              <a:rPr lang="en-GB" sz="2000"/>
              <a:t>If you have questions or want to get involved in our implementation group, please contact </a:t>
            </a:r>
            <a:r>
              <a:rPr lang="en-GB" sz="2000">
                <a:hlinkClick r:id="rId6"/>
              </a:rPr>
              <a:t>argyllandbuteadp@nhs.scot</a:t>
            </a:r>
            <a:r>
              <a:rPr lang="en-GB" sz="2000"/>
              <a:t> and the team will be happy to chat with you</a:t>
            </a:r>
          </a:p>
          <a:p>
            <a:endParaRPr lang="en-GB" sz="2000"/>
          </a:p>
          <a:p>
            <a:r>
              <a:rPr lang="en-GB" sz="2000"/>
              <a:t>Have you signed our pledge? Find it on the ADP webpage: </a:t>
            </a:r>
            <a:r>
              <a:rPr lang="en-GB" sz="2000">
                <a:hlinkClick r:id="rId7"/>
              </a:rPr>
              <a:t>Resources &amp; Links</a:t>
            </a:r>
            <a:endParaRPr lang="en-GB" sz="2000"/>
          </a:p>
          <a:p>
            <a:pPr marL="0" indent="0">
              <a:buNone/>
            </a:pPr>
            <a:endParaRPr lang="en-GB" sz="2000"/>
          </a:p>
        </p:txBody>
      </p:sp>
    </p:spTree>
    <p:extLst>
      <p:ext uri="{BB962C8B-B14F-4D97-AF65-F5344CB8AC3E}">
        <p14:creationId xmlns:p14="http://schemas.microsoft.com/office/powerpoint/2010/main" val="196016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BD8085B7-09DE-043D-DADD-FD4478E5E28B}"/>
              </a:ext>
            </a:extLst>
          </p:cNvPr>
          <p:cNvSpPr>
            <a:spLocks noGrp="1"/>
          </p:cNvSpPr>
          <p:nvPr>
            <p:ph type="title"/>
          </p:nvPr>
        </p:nvSpPr>
        <p:spPr>
          <a:xfrm>
            <a:off x="1246824" y="643467"/>
            <a:ext cx="5722936" cy="1800526"/>
          </a:xfrm>
        </p:spPr>
        <p:txBody>
          <a:bodyPr>
            <a:normAutofit/>
          </a:bodyPr>
          <a:lstStyle/>
          <a:p>
            <a:r>
              <a:rPr lang="en-GB" sz="3000" b="1" dirty="0"/>
              <a:t>Introduction</a:t>
            </a:r>
            <a:br>
              <a:rPr lang="en-GB" sz="3000" b="1" dirty="0"/>
            </a:br>
            <a:endParaRPr lang="en-GB" sz="3000" dirty="0"/>
          </a:p>
        </p:txBody>
      </p:sp>
      <p:sp>
        <p:nvSpPr>
          <p:cNvPr id="21" name="Content Placeholder 2">
            <a:extLst>
              <a:ext uri="{FF2B5EF4-FFF2-40B4-BE49-F238E27FC236}">
                <a16:creationId xmlns:a16="http://schemas.microsoft.com/office/drawing/2014/main" id="{AA4F0714-4D9F-96C5-A717-FC174796D088}"/>
              </a:ext>
            </a:extLst>
          </p:cNvPr>
          <p:cNvSpPr>
            <a:spLocks noGrp="1"/>
          </p:cNvSpPr>
          <p:nvPr>
            <p:ph idx="1"/>
          </p:nvPr>
        </p:nvSpPr>
        <p:spPr>
          <a:xfrm>
            <a:off x="1246824" y="1767840"/>
            <a:ext cx="7472380" cy="4632960"/>
          </a:xfrm>
        </p:spPr>
        <p:txBody>
          <a:bodyPr>
            <a:normAutofit/>
          </a:bodyPr>
          <a:lstStyle/>
          <a:p>
            <a:r>
              <a:rPr lang="en-GB" sz="2400" dirty="0"/>
              <a:t>The Whole Family Approach (WFA) Implementation Group are working together to raise awareness of how individuals, families and communities can be better supported through the principles of a whole family approach. This short discussion guide is designed to be used within all statutory and third sector teams across Argyll and Bute. </a:t>
            </a:r>
          </a:p>
          <a:p>
            <a:pPr marL="0" indent="0">
              <a:buNone/>
            </a:pPr>
            <a:endParaRPr lang="en-GB" sz="2400" dirty="0"/>
          </a:p>
          <a:p>
            <a:r>
              <a:rPr lang="en-GB" sz="2400" dirty="0"/>
              <a:t>The WFA Implementation Group is the result of commissioned work by Argyll and Bute Alcohol and Drug Partnership and forms a key part of the overall ADP goal of reducing and preventing alcohol and drug harms.  </a:t>
            </a:r>
          </a:p>
          <a:p>
            <a:endParaRPr lang="en-GB" sz="1700" dirty="0"/>
          </a:p>
        </p:txBody>
      </p:sp>
    </p:spTree>
    <p:extLst>
      <p:ext uri="{BB962C8B-B14F-4D97-AF65-F5344CB8AC3E}">
        <p14:creationId xmlns:p14="http://schemas.microsoft.com/office/powerpoint/2010/main" val="262647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DC7F7E-5BAF-B8DF-7296-8305AEC1D982}"/>
            </a:ext>
          </a:extLst>
        </p:cNvPr>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F3EF3A37-0700-1E0E-7E13-0775C23DE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E967878-2144-E690-1CC3-99D1E4308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87571A17-92DD-09B6-454B-5800452A05DE}"/>
              </a:ext>
            </a:extLst>
          </p:cNvPr>
          <p:cNvSpPr txBox="1"/>
          <p:nvPr/>
        </p:nvSpPr>
        <p:spPr>
          <a:xfrm>
            <a:off x="1841393" y="1507309"/>
            <a:ext cx="8509214" cy="5109091"/>
          </a:xfrm>
          <a:prstGeom prst="rect">
            <a:avLst/>
          </a:prstGeom>
          <a:noFill/>
        </p:spPr>
        <p:txBody>
          <a:bodyPr wrap="square" rtlCol="0">
            <a:spAutoFit/>
          </a:bodyPr>
          <a:lstStyle/>
          <a:p>
            <a:pPr lvl="0"/>
            <a:r>
              <a:rPr lang="en-GB" sz="2200" dirty="0"/>
              <a:t>It considers the whole person and family, not just their immediate needs, conditions, or interaction with a single service. </a:t>
            </a:r>
          </a:p>
          <a:p>
            <a:pPr lvl="0"/>
            <a:endParaRPr lang="en-GB" sz="2200" dirty="0"/>
          </a:p>
          <a:p>
            <a:pPr lvl="0"/>
            <a:r>
              <a:rPr lang="en-GB" sz="2200" dirty="0"/>
              <a:t>It starts and ends with the person/family, engaging with someone who takes time to understand them and their needs and pulls in relevant services based on need.   </a:t>
            </a:r>
          </a:p>
          <a:p>
            <a:pPr lvl="0"/>
            <a:endParaRPr lang="en-GB" sz="2200" dirty="0"/>
          </a:p>
          <a:p>
            <a:pPr lvl="0"/>
            <a:r>
              <a:rPr lang="en-GB" sz="2200" dirty="0"/>
              <a:t>It embeds the voice, agency and aspirations of individuals and families into decisions around service provision.  </a:t>
            </a:r>
          </a:p>
          <a:p>
            <a:pPr lvl="0"/>
            <a:endParaRPr lang="en-GB" sz="2200" dirty="0"/>
          </a:p>
          <a:p>
            <a:pPr lvl="0"/>
            <a:r>
              <a:rPr lang="en-GB" sz="2200" dirty="0"/>
              <a:t>It focuses on existing resources, resilience and assets that individuals and families have, and builds from there. </a:t>
            </a:r>
          </a:p>
          <a:p>
            <a:pPr lvl="0"/>
            <a:endParaRPr lang="en-GB" sz="2200" dirty="0"/>
          </a:p>
          <a:p>
            <a:pPr lvl="0"/>
            <a:r>
              <a:rPr lang="en-GB" sz="2200" dirty="0"/>
              <a:t>It sees the family as a partner in the solution(s). </a:t>
            </a:r>
          </a:p>
          <a:p>
            <a:endParaRPr lang="en-GB" dirty="0"/>
          </a:p>
        </p:txBody>
      </p:sp>
      <p:sp>
        <p:nvSpPr>
          <p:cNvPr id="11" name="TextBox 10">
            <a:extLst>
              <a:ext uri="{FF2B5EF4-FFF2-40B4-BE49-F238E27FC236}">
                <a16:creationId xmlns:a16="http://schemas.microsoft.com/office/drawing/2014/main" id="{603664FF-3F34-200F-7D1C-D10BE3DA4081}"/>
              </a:ext>
            </a:extLst>
          </p:cNvPr>
          <p:cNvSpPr txBox="1"/>
          <p:nvPr/>
        </p:nvSpPr>
        <p:spPr>
          <a:xfrm>
            <a:off x="2258090" y="865599"/>
            <a:ext cx="5066387" cy="461665"/>
          </a:xfrm>
          <a:prstGeom prst="rect">
            <a:avLst/>
          </a:prstGeom>
          <a:noFill/>
        </p:spPr>
        <p:txBody>
          <a:bodyPr wrap="none" rtlCol="0">
            <a:spAutoFit/>
          </a:bodyPr>
          <a:lstStyle/>
          <a:p>
            <a:r>
              <a:rPr lang="en-US" sz="2400" b="1" dirty="0"/>
              <a:t>What is a Whole Family Approach? </a:t>
            </a:r>
            <a:endParaRPr lang="en-GB" sz="2400" dirty="0"/>
          </a:p>
        </p:txBody>
      </p:sp>
    </p:spTree>
    <p:extLst>
      <p:ext uri="{BB962C8B-B14F-4D97-AF65-F5344CB8AC3E}">
        <p14:creationId xmlns:p14="http://schemas.microsoft.com/office/powerpoint/2010/main" val="188421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CE4974C0-026F-68FA-6A96-92BA820867B1}"/>
              </a:ext>
            </a:extLst>
          </p:cNvPr>
          <p:cNvSpPr txBox="1"/>
          <p:nvPr/>
        </p:nvSpPr>
        <p:spPr>
          <a:xfrm>
            <a:off x="1436088" y="1363742"/>
            <a:ext cx="8114312" cy="2523768"/>
          </a:xfrm>
          <a:prstGeom prst="rect">
            <a:avLst/>
          </a:prstGeom>
          <a:noFill/>
        </p:spPr>
        <p:txBody>
          <a:bodyPr wrap="square" rtlCol="0">
            <a:spAutoFit/>
          </a:bodyPr>
          <a:lstStyle/>
          <a:p>
            <a:r>
              <a:rPr lang="en-GB" sz="2000" dirty="0"/>
              <a:t>Families told us</a:t>
            </a:r>
          </a:p>
          <a:p>
            <a:endParaRPr lang="en-GB" sz="2000" dirty="0"/>
          </a:p>
          <a:p>
            <a:r>
              <a:rPr lang="en-GB" sz="2000" dirty="0"/>
              <a:t>“So many reasons, to cope, sustain support for loved one, make sense of what's happening, learn different approaches, survive, thrive, help to manage difficult emotions and learn best way to respond. Accepting help, navigating a bureaucratic system, dealing with stigma, shame, judgement, staying sane, being heard and seen.”</a:t>
            </a:r>
          </a:p>
          <a:p>
            <a:endParaRPr lang="en-GB" dirty="0"/>
          </a:p>
        </p:txBody>
      </p:sp>
      <p:sp>
        <p:nvSpPr>
          <p:cNvPr id="8" name="TextBox 7">
            <a:extLst>
              <a:ext uri="{FF2B5EF4-FFF2-40B4-BE49-F238E27FC236}">
                <a16:creationId xmlns:a16="http://schemas.microsoft.com/office/drawing/2014/main" id="{95BE9FE9-EB47-C5A0-2B41-6906EBCF71A0}"/>
              </a:ext>
            </a:extLst>
          </p:cNvPr>
          <p:cNvSpPr txBox="1"/>
          <p:nvPr/>
        </p:nvSpPr>
        <p:spPr>
          <a:xfrm>
            <a:off x="887448" y="708615"/>
            <a:ext cx="10980763" cy="400110"/>
          </a:xfrm>
          <a:prstGeom prst="rect">
            <a:avLst/>
          </a:prstGeom>
          <a:noFill/>
        </p:spPr>
        <p:txBody>
          <a:bodyPr wrap="none" rtlCol="0">
            <a:spAutoFit/>
          </a:bodyPr>
          <a:lstStyle/>
          <a:p>
            <a:r>
              <a:rPr lang="en-GB" sz="2000" b="1" dirty="0"/>
              <a:t>Why does anyone who is concerned about someone else’s alcohol or drug use need support?</a:t>
            </a:r>
          </a:p>
        </p:txBody>
      </p:sp>
      <p:sp>
        <p:nvSpPr>
          <p:cNvPr id="13" name="TextBox 12">
            <a:extLst>
              <a:ext uri="{FF2B5EF4-FFF2-40B4-BE49-F238E27FC236}">
                <a16:creationId xmlns:a16="http://schemas.microsoft.com/office/drawing/2014/main" id="{A29F0118-E966-0C42-E206-4A852C4371B9}"/>
              </a:ext>
            </a:extLst>
          </p:cNvPr>
          <p:cNvSpPr txBox="1"/>
          <p:nvPr/>
        </p:nvSpPr>
        <p:spPr>
          <a:xfrm>
            <a:off x="3656185" y="3803095"/>
            <a:ext cx="7544063" cy="3139321"/>
          </a:xfrm>
          <a:prstGeom prst="rect">
            <a:avLst/>
          </a:prstGeom>
          <a:noFill/>
        </p:spPr>
        <p:txBody>
          <a:bodyPr wrap="square" rtlCol="0">
            <a:spAutoFit/>
          </a:bodyPr>
          <a:lstStyle/>
          <a:p>
            <a:r>
              <a:rPr lang="en-GB" sz="2000" b="1" dirty="0"/>
              <a:t>Supporting Concerned Others</a:t>
            </a:r>
          </a:p>
          <a:p>
            <a:endParaRPr lang="en-GB" sz="2000" b="1" dirty="0"/>
          </a:p>
          <a:p>
            <a:r>
              <a:rPr lang="en-GB" sz="2000" dirty="0"/>
              <a:t>The most inclusive way to approach this is to listen to the person define the people in their lives who are important to them. The word family may not fit. The word community might feel more natural. </a:t>
            </a:r>
          </a:p>
          <a:p>
            <a:endParaRPr lang="en-GB" sz="2000" dirty="0"/>
          </a:p>
          <a:p>
            <a:r>
              <a:rPr lang="en-GB" sz="2000" dirty="0"/>
              <a:t>You might ask:</a:t>
            </a:r>
          </a:p>
          <a:p>
            <a:r>
              <a:rPr lang="en-GB" sz="2000" dirty="0"/>
              <a:t>‘Who do you love/care for/who is important to you and who loves/cares for/looks out for you?’</a:t>
            </a:r>
          </a:p>
          <a:p>
            <a:endParaRPr lang="en-GB" dirty="0"/>
          </a:p>
        </p:txBody>
      </p:sp>
    </p:spTree>
    <p:extLst>
      <p:ext uri="{BB962C8B-B14F-4D97-AF65-F5344CB8AC3E}">
        <p14:creationId xmlns:p14="http://schemas.microsoft.com/office/powerpoint/2010/main" val="177157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4A723-922C-1C99-E95D-7ED5B38FFFD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0BC092-D68C-A460-6B6D-76B32C3A5D35}"/>
              </a:ext>
            </a:extLst>
          </p:cNvPr>
          <p:cNvSpPr txBox="1"/>
          <p:nvPr/>
        </p:nvSpPr>
        <p:spPr>
          <a:xfrm>
            <a:off x="678426" y="710009"/>
            <a:ext cx="9440934" cy="400110"/>
          </a:xfrm>
          <a:prstGeom prst="rect">
            <a:avLst/>
          </a:prstGeom>
          <a:noFill/>
        </p:spPr>
        <p:txBody>
          <a:bodyPr wrap="square" rtlCol="0">
            <a:spAutoFit/>
          </a:bodyPr>
          <a:lstStyle/>
          <a:p>
            <a:r>
              <a:rPr lang="en-GB" sz="2000" b="1" dirty="0"/>
              <a:t>What difference can a Whole Family Approach make? </a:t>
            </a:r>
          </a:p>
        </p:txBody>
      </p:sp>
      <p:sp>
        <p:nvSpPr>
          <p:cNvPr id="3" name="TextBox 2">
            <a:extLst>
              <a:ext uri="{FF2B5EF4-FFF2-40B4-BE49-F238E27FC236}">
                <a16:creationId xmlns:a16="http://schemas.microsoft.com/office/drawing/2014/main" id="{451F6E32-EF7E-D916-2BE2-89E755EBA530}"/>
              </a:ext>
            </a:extLst>
          </p:cNvPr>
          <p:cNvSpPr txBox="1"/>
          <p:nvPr/>
        </p:nvSpPr>
        <p:spPr>
          <a:xfrm>
            <a:off x="1375533" y="1256467"/>
            <a:ext cx="9440934" cy="5601533"/>
          </a:xfrm>
          <a:prstGeom prst="rect">
            <a:avLst/>
          </a:prstGeom>
          <a:noFill/>
        </p:spPr>
        <p:txBody>
          <a:bodyPr wrap="square" rtlCol="0">
            <a:spAutoFit/>
          </a:bodyPr>
          <a:lstStyle/>
          <a:p>
            <a:r>
              <a:rPr lang="en-US" sz="2000" dirty="0"/>
              <a:t>A Whole Family Approach that is followed in every setting allows for early intervention and prevention.  </a:t>
            </a:r>
          </a:p>
          <a:p>
            <a:endParaRPr lang="en-US" sz="2000" dirty="0"/>
          </a:p>
          <a:p>
            <a:r>
              <a:rPr lang="en-US" sz="2000" dirty="0"/>
              <a:t>It listens to understand the person’s experience alongside their other family members.  </a:t>
            </a:r>
          </a:p>
          <a:p>
            <a:endParaRPr lang="en-US" sz="2000" dirty="0"/>
          </a:p>
          <a:p>
            <a:r>
              <a:rPr lang="en-US" sz="2000" dirty="0"/>
              <a:t>It is agile enough to support immediate needs, opening the way to building relationships and trust that empowers individuals in families with the tools, skills, and resources to live well. </a:t>
            </a:r>
          </a:p>
          <a:p>
            <a:endParaRPr lang="en-US" sz="2000" dirty="0"/>
          </a:p>
          <a:p>
            <a:pPr lvl="3"/>
            <a:r>
              <a:rPr lang="en-GB" sz="2000" dirty="0"/>
              <a:t>Families should be able to ‘reach in’; not be ‘referred to’. </a:t>
            </a:r>
          </a:p>
          <a:p>
            <a:endParaRPr lang="en-GB" sz="2000" dirty="0"/>
          </a:p>
          <a:p>
            <a:pPr lvl="3"/>
            <a:r>
              <a:rPr lang="en-GB" sz="2000" dirty="0"/>
              <a:t>Families should have easy, well understood, routes of access to support. </a:t>
            </a:r>
          </a:p>
          <a:p>
            <a:endParaRPr lang="en-GB" sz="2000" dirty="0"/>
          </a:p>
          <a:p>
            <a:pPr lvl="3"/>
            <a:r>
              <a:rPr lang="en-GB" sz="2000" dirty="0"/>
              <a:t>They should feel empowered to ‘reach in’ and have choice about the support they access to ensure it meets their needs. </a:t>
            </a:r>
          </a:p>
          <a:p>
            <a:endParaRPr lang="en-GB" dirty="0"/>
          </a:p>
        </p:txBody>
      </p:sp>
    </p:spTree>
    <p:extLst>
      <p:ext uri="{BB962C8B-B14F-4D97-AF65-F5344CB8AC3E}">
        <p14:creationId xmlns:p14="http://schemas.microsoft.com/office/powerpoint/2010/main" val="269499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9F3C1-5874-2306-D0D7-97AC4C6329DB}"/>
              </a:ext>
            </a:extLst>
          </p:cNvPr>
          <p:cNvSpPr txBox="1"/>
          <p:nvPr/>
        </p:nvSpPr>
        <p:spPr>
          <a:xfrm>
            <a:off x="678426" y="710009"/>
            <a:ext cx="9440934" cy="5724644"/>
          </a:xfrm>
          <a:prstGeom prst="rect">
            <a:avLst/>
          </a:prstGeom>
          <a:noFill/>
        </p:spPr>
        <p:txBody>
          <a:bodyPr wrap="square" rtlCol="0">
            <a:spAutoFit/>
          </a:bodyPr>
          <a:lstStyle/>
          <a:p>
            <a:r>
              <a:rPr lang="en-GB" sz="2400" b="1" dirty="0"/>
              <a:t>What difference can a Whole Family Approach make? </a:t>
            </a:r>
          </a:p>
          <a:p>
            <a:endParaRPr lang="en-GB" sz="2400" i="1" dirty="0"/>
          </a:p>
          <a:p>
            <a:r>
              <a:rPr lang="en-GB" sz="2400" i="1" dirty="0"/>
              <a:t>“When whole families are treated, outcomes for each individual member improve while simultaneously the communication, coordination, and ability of adult members to support one another and the children increase.” </a:t>
            </a:r>
          </a:p>
          <a:p>
            <a:r>
              <a:rPr lang="en-GB" i="1" dirty="0"/>
              <a:t>(Chapter 6, </a:t>
            </a:r>
            <a:r>
              <a:rPr lang="en-GB" dirty="0"/>
              <a:t>Families Affected by Drug and Alcohol Use in Scotland: A Framework for Holistic Whole Family Approaches and Family Inclusive Practice)</a:t>
            </a:r>
          </a:p>
          <a:p>
            <a:endParaRPr lang="en-GB" sz="2400" dirty="0"/>
          </a:p>
          <a:p>
            <a:r>
              <a:rPr lang="en-GB" sz="2400" dirty="0"/>
              <a:t>A Whole Family Approach will </a:t>
            </a:r>
            <a:r>
              <a:rPr lang="en-GB" sz="2400" b="1" dirty="0"/>
              <a:t>nurture and support families </a:t>
            </a:r>
            <a:r>
              <a:rPr lang="en-GB" sz="2400" dirty="0"/>
              <a:t>to ensure </a:t>
            </a:r>
          </a:p>
          <a:p>
            <a:r>
              <a:rPr lang="en-GB" sz="2400" b="1" dirty="0"/>
              <a:t>both children and adults can thrive and prosper </a:t>
            </a:r>
            <a:r>
              <a:rPr lang="en-GB" sz="2400" dirty="0"/>
              <a:t>by </a:t>
            </a:r>
          </a:p>
          <a:p>
            <a:endParaRPr lang="en-GB" sz="2400" dirty="0"/>
          </a:p>
          <a:p>
            <a:pPr marL="342900" indent="-342900">
              <a:buFont typeface="Arial" panose="020B0604020202020204" pitchFamily="34" charset="0"/>
              <a:buChar char="•"/>
            </a:pPr>
            <a:r>
              <a:rPr lang="en-GB" sz="2400" dirty="0"/>
              <a:t>increasing their awareness of their rights, </a:t>
            </a:r>
          </a:p>
          <a:p>
            <a:pPr marL="342900" indent="-342900">
              <a:buFont typeface="Arial" panose="020B0604020202020204" pitchFamily="34" charset="0"/>
              <a:buChar char="•"/>
            </a:pPr>
            <a:r>
              <a:rPr lang="en-GB" sz="2400" dirty="0"/>
              <a:t>strengthening their own resilience, </a:t>
            </a:r>
          </a:p>
          <a:p>
            <a:pPr marL="342900" indent="-342900">
              <a:buFont typeface="Arial" panose="020B0604020202020204" pitchFamily="34" charset="0"/>
              <a:buChar char="•"/>
            </a:pPr>
            <a:r>
              <a:rPr lang="en-GB" sz="2400" dirty="0"/>
              <a:t>increasing their wellbeing and reducing harms. </a:t>
            </a:r>
          </a:p>
          <a:p>
            <a:endParaRPr lang="en-GB" dirty="0"/>
          </a:p>
        </p:txBody>
      </p:sp>
    </p:spTree>
    <p:extLst>
      <p:ext uri="{BB962C8B-B14F-4D97-AF65-F5344CB8AC3E}">
        <p14:creationId xmlns:p14="http://schemas.microsoft.com/office/powerpoint/2010/main" val="187430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678676-DE64-02FD-034F-4BA9F8A04CE7}"/>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DB5A333-F284-A74C-B399-D00F25804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4AFBAF4-0321-3E37-CF68-F427B2AB8A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B1FFBF4E-E3B3-C4B6-8D22-45133D88E31F}"/>
              </a:ext>
            </a:extLst>
          </p:cNvPr>
          <p:cNvSpPr>
            <a:spLocks noGrp="1"/>
          </p:cNvSpPr>
          <p:nvPr>
            <p:ph type="title"/>
          </p:nvPr>
        </p:nvSpPr>
        <p:spPr>
          <a:xfrm>
            <a:off x="1374119" y="887307"/>
            <a:ext cx="8782079" cy="1800526"/>
          </a:xfrm>
        </p:spPr>
        <p:txBody>
          <a:bodyPr>
            <a:noAutofit/>
          </a:bodyPr>
          <a:lstStyle/>
          <a:p>
            <a:r>
              <a:rPr lang="en-GB" sz="2200" b="1" dirty="0"/>
              <a:t>Q: What do we mean by Family Inclusive?</a:t>
            </a:r>
            <a:br>
              <a:rPr lang="en-GB" sz="2200" b="1" dirty="0"/>
            </a:br>
            <a:r>
              <a:rPr lang="en-GB" sz="2200" b="1" dirty="0"/>
              <a:t>  </a:t>
            </a:r>
            <a:br>
              <a:rPr lang="en-GB" sz="2200" dirty="0"/>
            </a:br>
            <a:r>
              <a:rPr lang="en-GB" sz="2200" dirty="0"/>
              <a:t>A: Including anyone affected in a way that is meaningful to them.  This could be support they personally need (practical or emotional), or it may be that in that moment, what’s most meaningful to them is recognition of the support they give their loved one. </a:t>
            </a:r>
            <a:br>
              <a:rPr lang="en-GB" sz="2200" dirty="0"/>
            </a:br>
            <a:endParaRPr lang="en-GB" sz="2200" dirty="0"/>
          </a:p>
        </p:txBody>
      </p:sp>
      <p:sp>
        <p:nvSpPr>
          <p:cNvPr id="21" name="Content Placeholder 2">
            <a:extLst>
              <a:ext uri="{FF2B5EF4-FFF2-40B4-BE49-F238E27FC236}">
                <a16:creationId xmlns:a16="http://schemas.microsoft.com/office/drawing/2014/main" id="{DF90EC41-9927-3F37-C828-B1B08AB93B9E}"/>
              </a:ext>
            </a:extLst>
          </p:cNvPr>
          <p:cNvSpPr>
            <a:spLocks noGrp="1"/>
          </p:cNvSpPr>
          <p:nvPr>
            <p:ph idx="1"/>
          </p:nvPr>
        </p:nvSpPr>
        <p:spPr>
          <a:xfrm>
            <a:off x="1109567" y="2957894"/>
            <a:ext cx="9969817" cy="3900106"/>
          </a:xfrm>
        </p:spPr>
        <p:txBody>
          <a:bodyPr>
            <a:normAutofit/>
          </a:bodyPr>
          <a:lstStyle/>
          <a:p>
            <a:pPr marL="0" indent="0">
              <a:buNone/>
            </a:pPr>
            <a:r>
              <a:rPr lang="en-GB" sz="2200" b="1" dirty="0"/>
              <a:t>Let’s think about the recognition described as part of family inclusive practice. </a:t>
            </a:r>
          </a:p>
          <a:p>
            <a:pPr marL="0" indent="0">
              <a:buNone/>
            </a:pPr>
            <a:r>
              <a:rPr lang="en-GB" sz="2200" dirty="0"/>
              <a:t>A Whole Family Approach recognises that anyone who requires a service will have significant others in their social context who can be included in assessment and care planning. This is a shift towards a more integrated, family-inclusive, and holistic approach to treatment, recognising that recovery is often a collaborative process involving not just the individual, but their entire support network.</a:t>
            </a:r>
          </a:p>
          <a:p>
            <a:pPr marL="0" indent="0">
              <a:buNone/>
            </a:pPr>
            <a:r>
              <a:rPr lang="en-GB" sz="2200" b="1" dirty="0"/>
              <a:t>Success sounds like ‘I am included in my loved one’s treatment and care’</a:t>
            </a:r>
            <a:endParaRPr lang="en-GB" sz="2200" dirty="0"/>
          </a:p>
          <a:p>
            <a:endParaRPr lang="en-GB" sz="1700" dirty="0"/>
          </a:p>
        </p:txBody>
      </p:sp>
    </p:spTree>
    <p:extLst>
      <p:ext uri="{BB962C8B-B14F-4D97-AF65-F5344CB8AC3E}">
        <p14:creationId xmlns:p14="http://schemas.microsoft.com/office/powerpoint/2010/main" val="37814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B719BF-757E-84EC-E474-F2608D495497}"/>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0711CF0-AF62-65EA-3BAF-C0E560580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49CC5CF-E26D-CE1B-9CD6-6BDB74404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91A5E753-1844-6603-84EC-28DCBE98FDBB}"/>
              </a:ext>
            </a:extLst>
          </p:cNvPr>
          <p:cNvSpPr>
            <a:spLocks noGrp="1"/>
          </p:cNvSpPr>
          <p:nvPr>
            <p:ph type="title"/>
          </p:nvPr>
        </p:nvSpPr>
        <p:spPr>
          <a:xfrm>
            <a:off x="1246823" y="251794"/>
            <a:ext cx="10345409" cy="1800526"/>
          </a:xfrm>
        </p:spPr>
        <p:txBody>
          <a:bodyPr>
            <a:normAutofit/>
          </a:bodyPr>
          <a:lstStyle/>
          <a:p>
            <a:r>
              <a:rPr lang="en-GB" dirty="0"/>
              <a:t>So how might this happen? </a:t>
            </a:r>
            <a:endParaRPr lang="en-GB" sz="4100" dirty="0"/>
          </a:p>
        </p:txBody>
      </p:sp>
      <p:sp>
        <p:nvSpPr>
          <p:cNvPr id="21" name="Content Placeholder 2">
            <a:extLst>
              <a:ext uri="{FF2B5EF4-FFF2-40B4-BE49-F238E27FC236}">
                <a16:creationId xmlns:a16="http://schemas.microsoft.com/office/drawing/2014/main" id="{46300DBB-2EA6-60D2-BEA8-3FF9078D74B5}"/>
              </a:ext>
            </a:extLst>
          </p:cNvPr>
          <p:cNvSpPr>
            <a:spLocks noGrp="1"/>
          </p:cNvSpPr>
          <p:nvPr>
            <p:ph idx="1"/>
          </p:nvPr>
        </p:nvSpPr>
        <p:spPr>
          <a:xfrm>
            <a:off x="1246823" y="1788160"/>
            <a:ext cx="9698354" cy="4468082"/>
          </a:xfrm>
        </p:spPr>
        <p:txBody>
          <a:bodyPr>
            <a:normAutofit lnSpcReduction="10000"/>
          </a:bodyPr>
          <a:lstStyle/>
          <a:p>
            <a:pPr marL="0" indent="0">
              <a:buNone/>
            </a:pPr>
            <a:r>
              <a:rPr lang="en-GB" sz="2200" b="1" dirty="0"/>
              <a:t>One approach is through education.</a:t>
            </a:r>
            <a:r>
              <a:rPr lang="en-GB" sz="2200" dirty="0"/>
              <a:t> Families told us, </a:t>
            </a:r>
          </a:p>
          <a:p>
            <a:pPr marL="0" indent="0">
              <a:buNone/>
            </a:pPr>
            <a:r>
              <a:rPr lang="en-GB" sz="2200" dirty="0"/>
              <a:t>“We need more generic information around things like detox such as what you can expect from detox and the treatment plan.”</a:t>
            </a:r>
          </a:p>
          <a:p>
            <a:pPr marL="0" indent="0">
              <a:buNone/>
            </a:pPr>
            <a:r>
              <a:rPr lang="en-GB" sz="2200" b="1" dirty="0"/>
              <a:t>What else might help in this example? Inclusion. </a:t>
            </a:r>
          </a:p>
          <a:p>
            <a:pPr marL="0" indent="0">
              <a:buNone/>
            </a:pPr>
            <a:r>
              <a:rPr lang="en-GB" sz="2200" dirty="0"/>
              <a:t>Families told us, </a:t>
            </a:r>
          </a:p>
          <a:p>
            <a:pPr marL="0" indent="0">
              <a:buNone/>
            </a:pPr>
            <a:r>
              <a:rPr lang="en-GB" sz="2200" dirty="0"/>
              <a:t>“Tell everyone, including the person receiving treatment and their nominated family member or friend, the name of the worker supporting the treatment plan.”</a:t>
            </a:r>
          </a:p>
          <a:p>
            <a:pPr marL="0" indent="0">
              <a:buNone/>
            </a:pPr>
            <a:r>
              <a:rPr lang="en-GB" sz="2200" dirty="0"/>
              <a:t>And </a:t>
            </a:r>
          </a:p>
          <a:p>
            <a:pPr marL="0" indent="0">
              <a:buNone/>
            </a:pPr>
            <a:r>
              <a:rPr lang="en-GB" sz="2200" dirty="0"/>
              <a:t>“Listen to what I have concerns or questions about. You can listen without breaching confidentiality.” </a:t>
            </a:r>
          </a:p>
          <a:p>
            <a:pPr marL="0" indent="0">
              <a:buNone/>
            </a:pPr>
            <a:r>
              <a:rPr lang="en-GB" sz="2200" b="1" i="1" dirty="0"/>
              <a:t>Su</a:t>
            </a:r>
            <a:r>
              <a:rPr lang="en-GB" sz="2200" b="1" dirty="0"/>
              <a:t>ccess feels like ‘I feel heard. I feel taken seriously. I feel supported.’</a:t>
            </a:r>
            <a:endParaRPr lang="en-GB" sz="2200" dirty="0"/>
          </a:p>
          <a:p>
            <a:endParaRPr lang="en-GB" sz="1700" dirty="0"/>
          </a:p>
        </p:txBody>
      </p:sp>
    </p:spTree>
    <p:extLst>
      <p:ext uri="{BB962C8B-B14F-4D97-AF65-F5344CB8AC3E}">
        <p14:creationId xmlns:p14="http://schemas.microsoft.com/office/powerpoint/2010/main" val="291336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30B1E-7549-716C-8433-97C94DFACA8A}"/>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4A2CDE43-B23A-15B3-9617-C09976ACECC8}"/>
              </a:ext>
            </a:extLst>
          </p:cNvPr>
          <p:cNvSpPr>
            <a:spLocks noGrp="1"/>
          </p:cNvSpPr>
          <p:nvPr>
            <p:ph idx="1"/>
          </p:nvPr>
        </p:nvSpPr>
        <p:spPr>
          <a:xfrm>
            <a:off x="838200" y="1825624"/>
            <a:ext cx="10515600" cy="4776343"/>
          </a:xfrm>
        </p:spPr>
        <p:txBody>
          <a:bodyPr/>
          <a:lstStyle/>
          <a:p>
            <a:r>
              <a:rPr lang="en-GB" dirty="0"/>
              <a:t>How might this impact your service?</a:t>
            </a:r>
          </a:p>
          <a:p>
            <a:r>
              <a:rPr lang="en-GB" dirty="0"/>
              <a:t>How might this impact your role?</a:t>
            </a:r>
          </a:p>
          <a:p>
            <a:r>
              <a:rPr lang="en-GB" dirty="0"/>
              <a:t>Are there any changes you/your team could make?</a:t>
            </a:r>
          </a:p>
          <a:p>
            <a:endParaRPr lang="en-GB" dirty="0"/>
          </a:p>
          <a:p>
            <a:endParaRPr lang="en-GB" dirty="0"/>
          </a:p>
          <a:p>
            <a:endParaRPr lang="en-GB" dirty="0"/>
          </a:p>
          <a:p>
            <a:endParaRPr lang="en-GB" dirty="0"/>
          </a:p>
          <a:p>
            <a:pPr marL="0" indent="0">
              <a:buNone/>
            </a:pPr>
            <a:endParaRPr lang="en-GB" dirty="0"/>
          </a:p>
        </p:txBody>
      </p:sp>
      <p:pic>
        <p:nvPicPr>
          <p:cNvPr id="4" name="Picture 3">
            <a:extLst>
              <a:ext uri="{FF2B5EF4-FFF2-40B4-BE49-F238E27FC236}">
                <a16:creationId xmlns:a16="http://schemas.microsoft.com/office/drawing/2014/main" id="{790DD220-0558-44E6-3EFC-D9C4296CDF95}"/>
              </a:ext>
            </a:extLst>
          </p:cNvPr>
          <p:cNvPicPr>
            <a:picLocks noChangeAspect="1"/>
          </p:cNvPicPr>
          <p:nvPr/>
        </p:nvPicPr>
        <p:blipFill>
          <a:blip r:embed="rId3"/>
          <a:stretch>
            <a:fillRect/>
          </a:stretch>
        </p:blipFill>
        <p:spPr>
          <a:xfrm>
            <a:off x="838200" y="3937000"/>
            <a:ext cx="10929750" cy="2280920"/>
          </a:xfrm>
          <a:prstGeom prst="rect">
            <a:avLst/>
          </a:prstGeom>
        </p:spPr>
      </p:pic>
    </p:spTree>
    <p:extLst>
      <p:ext uri="{BB962C8B-B14F-4D97-AF65-F5344CB8AC3E}">
        <p14:creationId xmlns:p14="http://schemas.microsoft.com/office/powerpoint/2010/main" val="3513286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Gill Legac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ill Legacy" id="{805EFB65-AEEE-48E6-917A-D5E914A699ED}" vid="{10FF406C-8B34-46DA-BC0A-CD2FC749E2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871f47-4880-4dfa-989a-c0a44f767b73">
      <Terms xmlns="http://schemas.microsoft.com/office/infopath/2007/PartnerControls"/>
    </lcf76f155ced4ddcb4097134ff3c332f>
    <TaxCatchAll xmlns="3443b80a-54f0-4ca5-9db8-2896f51fe2f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EDB79FAE59B448A66C8255B981DDAC" ma:contentTypeVersion="18" ma:contentTypeDescription="Create a new document." ma:contentTypeScope="" ma:versionID="d73c3bac763f4799f5c44ba581a257a3">
  <xsd:schema xmlns:xsd="http://www.w3.org/2001/XMLSchema" xmlns:xs="http://www.w3.org/2001/XMLSchema" xmlns:p="http://schemas.microsoft.com/office/2006/metadata/properties" xmlns:ns2="36871f47-4880-4dfa-989a-c0a44f767b73" xmlns:ns3="3443b80a-54f0-4ca5-9db8-2896f51fe2f0" targetNamespace="http://schemas.microsoft.com/office/2006/metadata/properties" ma:root="true" ma:fieldsID="001d6f30e6f041d953485503e743ca04" ns2:_="" ns3:_="">
    <xsd:import namespace="36871f47-4880-4dfa-989a-c0a44f767b73"/>
    <xsd:import namespace="3443b80a-54f0-4ca5-9db8-2896f51fe2f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871f47-4880-4dfa-989a-c0a44f767b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6c85f6-8fb4-4cf5-93ce-3863067841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43b80a-54f0-4ca5-9db8-2896f51fe2f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6e0227-c48f-4555-b9a2-ab1cbbc2092e}" ma:internalName="TaxCatchAll" ma:showField="CatchAllData" ma:web="3443b80a-54f0-4ca5-9db8-2896f51fe2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253998-91CD-4FC1-A283-A344BA9ADF23}">
  <ds:schemaRefs>
    <ds:schemaRef ds:uri="http://schemas.microsoft.com/sharepoint/v3/contenttype/forms"/>
  </ds:schemaRefs>
</ds:datastoreItem>
</file>

<file path=customXml/itemProps2.xml><?xml version="1.0" encoding="utf-8"?>
<ds:datastoreItem xmlns:ds="http://schemas.openxmlformats.org/officeDocument/2006/customXml" ds:itemID="{42402637-0BED-4FCB-A997-64A5BACD27BF}">
  <ds:schemaRefs>
    <ds:schemaRef ds:uri="http://schemas.openxmlformats.org/package/2006/metadata/core-properties"/>
    <ds:schemaRef ds:uri="36871f47-4880-4dfa-989a-c0a44f767b73"/>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3443b80a-54f0-4ca5-9db8-2896f51fe2f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9C6912E-02F2-4884-95D6-B40C41615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871f47-4880-4dfa-989a-c0a44f767b73"/>
    <ds:schemaRef ds:uri="3443b80a-54f0-4ca5-9db8-2896f51fe2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TotalTime>
  <Words>1258</Words>
  <Application>Microsoft Office PowerPoint</Application>
  <PresentationFormat>Widescreen</PresentationFormat>
  <Paragraphs>102</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Aptos</vt:lpstr>
      <vt:lpstr>Aptos Display</vt:lpstr>
      <vt:lpstr>Arial</vt:lpstr>
      <vt:lpstr>Calibri</vt:lpstr>
      <vt:lpstr>Calibri Light</vt:lpstr>
      <vt:lpstr>Times New Roman</vt:lpstr>
      <vt:lpstr>Office Theme</vt:lpstr>
      <vt:lpstr>Gill Legacy</vt:lpstr>
      <vt:lpstr>Embedding a Whole Family Approach  in Argyll and Bute</vt:lpstr>
      <vt:lpstr>Introduction </vt:lpstr>
      <vt:lpstr>PowerPoint Presentation</vt:lpstr>
      <vt:lpstr>PowerPoint Presentation</vt:lpstr>
      <vt:lpstr>PowerPoint Presentation</vt:lpstr>
      <vt:lpstr>PowerPoint Presentation</vt:lpstr>
      <vt:lpstr>Q: What do we mean by Family Inclusive?    A: Including anyone affected in a way that is meaningful to them.  This could be support they personally need (practical or emotional), or it may be that in that moment, what’s most meaningful to them is recognition of the support they give their loved one.  </vt:lpstr>
      <vt:lpstr>So how might this happen? </vt:lpstr>
      <vt:lpstr>Discussion</vt:lpstr>
      <vt:lpstr>Thank you for taking the time to think about the whole family approach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Susie McClue</dc:creator>
  <cp:lastModifiedBy>Susie McClue</cp:lastModifiedBy>
  <cp:revision>3</cp:revision>
  <dcterms:created xsi:type="dcterms:W3CDTF">2026-01-07T15:12:06Z</dcterms:created>
  <dcterms:modified xsi:type="dcterms:W3CDTF">2026-03-31T07:52:30Z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0x010100F1EDB79FAE59B448A66C8255B981DDAC</vt:lpwstr>
  </property>
  <property fmtid="{D5CDD505-2E9C-101B-9397-08002B2CF9AE}" pid="3" name="MediaServiceImageTags">
    <vt:lpwstr/>
  </property>
</Properties>
</file>